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7"/>
  </p:notesMasterIdLst>
  <p:handoutMasterIdLst>
    <p:handoutMasterId r:id="rId38"/>
  </p:handoutMasterIdLst>
  <p:sldIdLst>
    <p:sldId id="296" r:id="rId3"/>
    <p:sldId id="257" r:id="rId4"/>
    <p:sldId id="258" r:id="rId5"/>
    <p:sldId id="259" r:id="rId6"/>
    <p:sldId id="297" r:id="rId7"/>
    <p:sldId id="304" r:id="rId8"/>
    <p:sldId id="298" r:id="rId9"/>
    <p:sldId id="260" r:id="rId10"/>
    <p:sldId id="267" r:id="rId11"/>
    <p:sldId id="261" r:id="rId12"/>
    <p:sldId id="262" r:id="rId13"/>
    <p:sldId id="264" r:id="rId14"/>
    <p:sldId id="265" r:id="rId15"/>
    <p:sldId id="268" r:id="rId16"/>
    <p:sldId id="269" r:id="rId17"/>
    <p:sldId id="271" r:id="rId18"/>
    <p:sldId id="270" r:id="rId19"/>
    <p:sldId id="290" r:id="rId20"/>
    <p:sldId id="289" r:id="rId21"/>
    <p:sldId id="273" r:id="rId22"/>
    <p:sldId id="294" r:id="rId23"/>
    <p:sldId id="291" r:id="rId24"/>
    <p:sldId id="277" r:id="rId25"/>
    <p:sldId id="280" r:id="rId26"/>
    <p:sldId id="292" r:id="rId27"/>
    <p:sldId id="279" r:id="rId28"/>
    <p:sldId id="275" r:id="rId29"/>
    <p:sldId id="276" r:id="rId30"/>
    <p:sldId id="301" r:id="rId31"/>
    <p:sldId id="286" r:id="rId32"/>
    <p:sldId id="282" r:id="rId33"/>
    <p:sldId id="284" r:id="rId34"/>
    <p:sldId id="293" r:id="rId35"/>
    <p:sldId id="30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94673" autoAdjust="0"/>
  </p:normalViewPr>
  <p:slideViewPr>
    <p:cSldViewPr snapToGrid="0">
      <p:cViewPr varScale="1">
        <p:scale>
          <a:sx n="68" d="100"/>
          <a:sy n="68" d="100"/>
        </p:scale>
        <p:origin x="82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58BC2-647A-41B7-BFFE-33EDE65DBA8E}" type="doc">
      <dgm:prSet loTypeId="urn:microsoft.com/office/officeart/2018/2/layout/IconLabelList" loCatId="icon" qsTypeId="urn:microsoft.com/office/officeart/2005/8/quickstyle/simple1" qsCatId="simple" csTypeId="urn:microsoft.com/office/officeart/2005/8/colors/accent1_4" csCatId="accent1" phldr="1"/>
      <dgm:spPr/>
      <dgm:t>
        <a:bodyPr/>
        <a:lstStyle/>
        <a:p>
          <a:endParaRPr lang="en-US"/>
        </a:p>
      </dgm:t>
    </dgm:pt>
    <dgm:pt modelId="{65EF4DE5-7EA6-47A8-97C8-5C3DDD15DBA2}">
      <dgm:prSet custT="1"/>
      <dgm:spPr/>
      <dgm:t>
        <a:bodyPr/>
        <a:lstStyle/>
        <a:p>
          <a:pPr>
            <a:lnSpc>
              <a:spcPct val="100000"/>
            </a:lnSpc>
          </a:pPr>
          <a:r>
            <a:rPr lang="it-IT" sz="1400" dirty="0">
              <a:latin typeface="FIGC - Azzurri Light" panose="00000400000000000000" pitchFamily="50" charset="0"/>
            </a:rPr>
            <a:t>Sede legale</a:t>
          </a:r>
          <a:r>
            <a:rPr lang="it-IT" sz="1600" dirty="0">
              <a:latin typeface="FIGC - Azzurri" panose="00000500000000000000" pitchFamily="50" charset="0"/>
            </a:rPr>
            <a:t>.</a:t>
          </a:r>
          <a:endParaRPr lang="en-US" sz="1600" dirty="0">
            <a:latin typeface="FIGC - Azzurri" panose="00000500000000000000" pitchFamily="50" charset="0"/>
          </a:endParaRPr>
        </a:p>
      </dgm:t>
    </dgm:pt>
    <dgm:pt modelId="{403D0535-B055-470D-AED9-48A94A28B2B0}" type="parTrans" cxnId="{0117E315-50D7-471D-9F2D-6B33E22418D9}">
      <dgm:prSet/>
      <dgm:spPr/>
      <dgm:t>
        <a:bodyPr/>
        <a:lstStyle/>
        <a:p>
          <a:endParaRPr lang="en-US"/>
        </a:p>
      </dgm:t>
    </dgm:pt>
    <dgm:pt modelId="{06CB005E-36B4-4884-B490-1CB26E017270}" type="sibTrans" cxnId="{0117E315-50D7-471D-9F2D-6B33E22418D9}">
      <dgm:prSet/>
      <dgm:spPr/>
      <dgm:t>
        <a:bodyPr/>
        <a:lstStyle/>
        <a:p>
          <a:endParaRPr lang="en-US"/>
        </a:p>
      </dgm:t>
    </dgm:pt>
    <dgm:pt modelId="{5127B604-4D3C-4D65-A393-F960B5F54248}">
      <dgm:prSet custT="1"/>
      <dgm:spPr/>
      <dgm:t>
        <a:bodyPr/>
        <a:lstStyle/>
        <a:p>
          <a:pPr>
            <a:lnSpc>
              <a:spcPct val="100000"/>
            </a:lnSpc>
          </a:pPr>
          <a:r>
            <a:rPr lang="it-IT" sz="1400" dirty="0">
              <a:latin typeface="FIGC - Azzurri Light" panose="00000400000000000000" pitchFamily="50" charset="0"/>
            </a:rPr>
            <a:t>L'oggetto sociale, con specifico riferimento all'esercizio </a:t>
          </a:r>
          <a:r>
            <a:rPr lang="it-IT" sz="1400" b="1" u="sng" dirty="0">
              <a:latin typeface="FIGC - Azzurri Light" panose="00000400000000000000" pitchFamily="50" charset="0"/>
            </a:rPr>
            <a:t>in via stabile e principale </a:t>
          </a:r>
          <a:r>
            <a:rPr lang="it-IT" sz="1400" dirty="0">
              <a:latin typeface="FIGC - Azzurri Light" panose="00000400000000000000" pitchFamily="50" charset="0"/>
            </a:rPr>
            <a:t>dell'organizzazione e gestione di attività sportive dilettantistiche, ivi comprese la formazione, la didattica, la preparazione e l'assistenza all'attività sportiva dilettantistica. Attività diverse devono essere consentite dall'atto costitutivo o dallo statuto ed avere carattere secondario e strumentale rispetto alle attività istituzionali. * inapplicabilità agli enti del terzo settore iscritti al R.U.N.T.S.</a:t>
          </a:r>
          <a:endParaRPr lang="en-US" sz="1400" dirty="0">
            <a:latin typeface="FIGC - Azzurri Light" panose="00000400000000000000" pitchFamily="50" charset="0"/>
          </a:endParaRPr>
        </a:p>
      </dgm:t>
    </dgm:pt>
    <dgm:pt modelId="{7398892C-05CB-40A6-93F3-E1DD7EE10A5E}" type="parTrans" cxnId="{5B92F042-3213-4378-9F0D-A65EF9150D88}">
      <dgm:prSet/>
      <dgm:spPr/>
      <dgm:t>
        <a:bodyPr/>
        <a:lstStyle/>
        <a:p>
          <a:endParaRPr lang="en-US"/>
        </a:p>
      </dgm:t>
    </dgm:pt>
    <dgm:pt modelId="{3509878D-4D8C-49AB-BF88-9020B9080B3E}" type="sibTrans" cxnId="{5B92F042-3213-4378-9F0D-A65EF9150D88}">
      <dgm:prSet/>
      <dgm:spPr/>
      <dgm:t>
        <a:bodyPr/>
        <a:lstStyle/>
        <a:p>
          <a:endParaRPr lang="en-US"/>
        </a:p>
      </dgm:t>
    </dgm:pt>
    <dgm:pt modelId="{D4238BDB-8C0D-441C-AACD-09B506F0B6BF}">
      <dgm:prSet custT="1"/>
      <dgm:spPr/>
      <dgm:t>
        <a:bodyPr/>
        <a:lstStyle/>
        <a:p>
          <a:pPr>
            <a:lnSpc>
              <a:spcPct val="100000"/>
            </a:lnSpc>
          </a:pPr>
          <a:r>
            <a:rPr lang="it-IT" sz="1400" dirty="0">
              <a:latin typeface="FIGC - Azzurri Light" panose="00000400000000000000" pitchFamily="50" charset="0"/>
            </a:rPr>
            <a:t>L'attribuzione della rappresentanza legale dell'associazione.</a:t>
          </a:r>
          <a:endParaRPr lang="en-US" sz="1400" dirty="0">
            <a:latin typeface="FIGC - Azzurri Light" panose="00000400000000000000" pitchFamily="50" charset="0"/>
          </a:endParaRPr>
        </a:p>
      </dgm:t>
    </dgm:pt>
    <dgm:pt modelId="{1CB65249-C611-4469-94C5-C36B5D3B73CD}" type="parTrans" cxnId="{CA6983E6-142E-4E29-9060-251827FDD8AD}">
      <dgm:prSet/>
      <dgm:spPr/>
      <dgm:t>
        <a:bodyPr/>
        <a:lstStyle/>
        <a:p>
          <a:endParaRPr lang="en-US"/>
        </a:p>
      </dgm:t>
    </dgm:pt>
    <dgm:pt modelId="{994D6A4D-691D-4BD2-AE25-C3EA5C7C7E60}" type="sibTrans" cxnId="{CA6983E6-142E-4E29-9060-251827FDD8AD}">
      <dgm:prSet/>
      <dgm:spPr/>
      <dgm:t>
        <a:bodyPr/>
        <a:lstStyle/>
        <a:p>
          <a:endParaRPr lang="en-US"/>
        </a:p>
      </dgm:t>
    </dgm:pt>
    <dgm:pt modelId="{572B515C-AF61-4C85-9C91-AAC08BDCA31D}">
      <dgm:prSet custT="1"/>
      <dgm:spPr/>
      <dgm:t>
        <a:bodyPr/>
        <a:lstStyle/>
        <a:p>
          <a:pPr>
            <a:lnSpc>
              <a:spcPct val="100000"/>
            </a:lnSpc>
          </a:pPr>
          <a:r>
            <a:rPr lang="it-IT" sz="1400">
              <a:latin typeface="FIGC - Azzurri Light" panose="00000400000000000000" pitchFamily="50" charset="0"/>
            </a:rPr>
            <a:t>L’assenza di fini di lucro.</a:t>
          </a:r>
          <a:endParaRPr lang="en-US" sz="1400" dirty="0">
            <a:latin typeface="FIGC - Azzurri Light" panose="00000400000000000000" pitchFamily="50" charset="0"/>
          </a:endParaRPr>
        </a:p>
      </dgm:t>
    </dgm:pt>
    <dgm:pt modelId="{09B7B0AC-673A-425D-B482-D8907FAABD5E}" type="parTrans" cxnId="{B2D3FDCB-5B2E-48B7-9E74-179B9F97C853}">
      <dgm:prSet/>
      <dgm:spPr/>
      <dgm:t>
        <a:bodyPr/>
        <a:lstStyle/>
        <a:p>
          <a:endParaRPr lang="en-US"/>
        </a:p>
      </dgm:t>
    </dgm:pt>
    <dgm:pt modelId="{B96F15CB-5C22-437F-8C8A-23AC706964ED}" type="sibTrans" cxnId="{B2D3FDCB-5B2E-48B7-9E74-179B9F97C853}">
      <dgm:prSet/>
      <dgm:spPr/>
      <dgm:t>
        <a:bodyPr/>
        <a:lstStyle/>
        <a:p>
          <a:endParaRPr lang="en-US"/>
        </a:p>
      </dgm:t>
    </dgm:pt>
    <dgm:pt modelId="{259AC6D9-D372-4CC9-8F1A-6EA0804C7258}">
      <dgm:prSet custT="1"/>
      <dgm:spPr/>
      <dgm:t>
        <a:bodyPr/>
        <a:lstStyle/>
        <a:p>
          <a:pPr>
            <a:lnSpc>
              <a:spcPct val="100000"/>
            </a:lnSpc>
          </a:pPr>
          <a:r>
            <a:rPr lang="it-IT" sz="1400" dirty="0">
              <a:latin typeface="FIGC - Azzurri Light" panose="00000400000000000000" pitchFamily="50" charset="0"/>
            </a:rPr>
            <a:t>Le norme sull'ordinamento interno ispirato a principi di democrazia e di uguaglianza dei diritti di tutti gli associati, con la previsione dell'elettività delle cariche sociali, fatte salve le società sportive che assumono la forma societaria, per le quali si applicano le disposizioni del codice civile.</a:t>
          </a:r>
          <a:endParaRPr lang="en-US" sz="1400" dirty="0">
            <a:latin typeface="FIGC - Azzurri Light" panose="00000400000000000000" pitchFamily="50" charset="0"/>
          </a:endParaRPr>
        </a:p>
      </dgm:t>
    </dgm:pt>
    <dgm:pt modelId="{D38B07A4-0AB7-4F61-8839-9A4768A66025}" type="parTrans" cxnId="{9CF9176F-FA3A-4606-A649-A556CF46467E}">
      <dgm:prSet/>
      <dgm:spPr/>
      <dgm:t>
        <a:bodyPr/>
        <a:lstStyle/>
        <a:p>
          <a:endParaRPr lang="en-US"/>
        </a:p>
      </dgm:t>
    </dgm:pt>
    <dgm:pt modelId="{88BB9ECC-A846-4A01-A53B-1D990FB82287}" type="sibTrans" cxnId="{9CF9176F-FA3A-4606-A649-A556CF46467E}">
      <dgm:prSet/>
      <dgm:spPr/>
      <dgm:t>
        <a:bodyPr/>
        <a:lstStyle/>
        <a:p>
          <a:endParaRPr lang="en-US"/>
        </a:p>
      </dgm:t>
    </dgm:pt>
    <dgm:pt modelId="{3787DB41-BA55-4983-B2D1-02BFED4C4708}">
      <dgm:prSet custT="1"/>
      <dgm:spPr/>
      <dgm:t>
        <a:bodyPr/>
        <a:lstStyle/>
        <a:p>
          <a:pPr>
            <a:lnSpc>
              <a:spcPct val="100000"/>
            </a:lnSpc>
          </a:pPr>
          <a:r>
            <a:rPr lang="it-IT" sz="1400" dirty="0">
              <a:latin typeface="FIGC - Azzurri Light" panose="00000400000000000000" pitchFamily="50" charset="0"/>
            </a:rPr>
            <a:t>L'obbligo di redazione di rendiconti economico-finanziari, nonché le modalità di approvazione degli stessi da parte degli organi statutari.</a:t>
          </a:r>
          <a:endParaRPr lang="en-US" sz="1400" dirty="0">
            <a:latin typeface="FIGC - Azzurri Light" panose="00000400000000000000" pitchFamily="50" charset="0"/>
          </a:endParaRPr>
        </a:p>
      </dgm:t>
    </dgm:pt>
    <dgm:pt modelId="{8DF803BE-EFCE-4AD7-9B88-8AA1E0CAE7D3}" type="parTrans" cxnId="{91D22AFE-F10A-470A-88E9-156D0E729732}">
      <dgm:prSet/>
      <dgm:spPr/>
      <dgm:t>
        <a:bodyPr/>
        <a:lstStyle/>
        <a:p>
          <a:endParaRPr lang="en-US"/>
        </a:p>
      </dgm:t>
    </dgm:pt>
    <dgm:pt modelId="{D449E554-28CE-4399-88BF-8C609C7FB665}" type="sibTrans" cxnId="{91D22AFE-F10A-470A-88E9-156D0E729732}">
      <dgm:prSet/>
      <dgm:spPr/>
      <dgm:t>
        <a:bodyPr/>
        <a:lstStyle/>
        <a:p>
          <a:endParaRPr lang="en-US"/>
        </a:p>
      </dgm:t>
    </dgm:pt>
    <dgm:pt modelId="{6AA843FD-F8E9-46FE-A9CA-E20D0CED062D}">
      <dgm:prSet custT="1"/>
      <dgm:spPr/>
      <dgm:t>
        <a:bodyPr/>
        <a:lstStyle/>
        <a:p>
          <a:pPr>
            <a:lnSpc>
              <a:spcPct val="100000"/>
            </a:lnSpc>
          </a:pPr>
          <a:r>
            <a:rPr lang="it-IT" sz="1400" dirty="0">
              <a:latin typeface="FIGC - Azzurri Light" panose="00000400000000000000" pitchFamily="50" charset="0"/>
            </a:rPr>
            <a:t>Le modalità di scioglimento dell'associazione</a:t>
          </a:r>
          <a:r>
            <a:rPr lang="it-IT" sz="1100" dirty="0"/>
            <a:t>.</a:t>
          </a:r>
          <a:endParaRPr lang="en-US" sz="1100" dirty="0"/>
        </a:p>
      </dgm:t>
    </dgm:pt>
    <dgm:pt modelId="{73351395-3EF9-4786-A1B7-D1E6DF466239}" type="parTrans" cxnId="{8F2C14D8-BBED-41E7-A724-9CC684987AB2}">
      <dgm:prSet/>
      <dgm:spPr/>
      <dgm:t>
        <a:bodyPr/>
        <a:lstStyle/>
        <a:p>
          <a:endParaRPr lang="en-US"/>
        </a:p>
      </dgm:t>
    </dgm:pt>
    <dgm:pt modelId="{751D7510-431B-4248-AC16-72349C02A111}" type="sibTrans" cxnId="{8F2C14D8-BBED-41E7-A724-9CC684987AB2}">
      <dgm:prSet/>
      <dgm:spPr/>
      <dgm:t>
        <a:bodyPr/>
        <a:lstStyle/>
        <a:p>
          <a:endParaRPr lang="en-US"/>
        </a:p>
      </dgm:t>
    </dgm:pt>
    <dgm:pt modelId="{3A3B7315-E021-4CB4-BC81-1B028452D253}">
      <dgm:prSet custT="1"/>
      <dgm:spPr/>
      <dgm:t>
        <a:bodyPr/>
        <a:lstStyle/>
        <a:p>
          <a:pPr>
            <a:lnSpc>
              <a:spcPct val="100000"/>
            </a:lnSpc>
          </a:pPr>
          <a:r>
            <a:rPr lang="it-IT" sz="1400" dirty="0">
              <a:latin typeface="FIGC - Azzurri Light" panose="00000400000000000000" pitchFamily="50" charset="0"/>
            </a:rPr>
            <a:t>L'obbligo di devoluzione ai fini sportivi del patrimonio in caso di scioglimento delle società e delle associazioni</a:t>
          </a:r>
          <a:r>
            <a:rPr lang="it-IT" sz="1100" dirty="0">
              <a:latin typeface="FIGC - Azzurri Light" panose="00000400000000000000" pitchFamily="50" charset="0"/>
            </a:rPr>
            <a:t>.</a:t>
          </a:r>
          <a:endParaRPr lang="en-US" sz="1100" dirty="0">
            <a:latin typeface="FIGC - Azzurri Light" panose="00000400000000000000" pitchFamily="50" charset="0"/>
          </a:endParaRPr>
        </a:p>
      </dgm:t>
    </dgm:pt>
    <dgm:pt modelId="{C712794F-9CBB-47E7-821C-FF0EE7A63F91}" type="parTrans" cxnId="{70DD595A-8EBC-4AA1-B597-0AFFC4663EF9}">
      <dgm:prSet/>
      <dgm:spPr/>
      <dgm:t>
        <a:bodyPr/>
        <a:lstStyle/>
        <a:p>
          <a:endParaRPr lang="en-US"/>
        </a:p>
      </dgm:t>
    </dgm:pt>
    <dgm:pt modelId="{620775C2-97A9-4E8E-88B9-7BCE2F22F370}" type="sibTrans" cxnId="{70DD595A-8EBC-4AA1-B597-0AFFC4663EF9}">
      <dgm:prSet/>
      <dgm:spPr/>
      <dgm:t>
        <a:bodyPr/>
        <a:lstStyle/>
        <a:p>
          <a:endParaRPr lang="en-US"/>
        </a:p>
      </dgm:t>
    </dgm:pt>
    <dgm:pt modelId="{3317BCC7-DCBC-4226-911B-502425BB0AFA}">
      <dgm:prSet custT="1"/>
      <dgm:spPr/>
      <dgm:t>
        <a:bodyPr/>
        <a:lstStyle/>
        <a:p>
          <a:pPr>
            <a:lnSpc>
              <a:spcPct val="100000"/>
            </a:lnSpc>
          </a:pPr>
          <a:r>
            <a:rPr lang="it-IT" sz="1400" kern="1200" dirty="0">
              <a:solidFill>
                <a:prstClr val="black">
                  <a:hueOff val="0"/>
                  <a:satOff val="0"/>
                  <a:lumOff val="0"/>
                  <a:alphaOff val="0"/>
                </a:prstClr>
              </a:solidFill>
              <a:latin typeface="FIGC - Azzurri Light" panose="00000400000000000000" pitchFamily="50" charset="0"/>
              <a:ea typeface="+mn-ea"/>
              <a:cs typeface="+mn-cs"/>
            </a:rPr>
            <a:t>La denominazione sociale deve contenere le parole «Sportiva Dilettantistica»</a:t>
          </a:r>
          <a:endParaRPr lang="en-US" sz="1700" kern="1200" dirty="0">
            <a:latin typeface="FIGC - Azzurri Light" panose="00000400000000000000" pitchFamily="50" charset="0"/>
          </a:endParaRPr>
        </a:p>
      </dgm:t>
    </dgm:pt>
    <dgm:pt modelId="{567781B9-D5A4-45D2-93A0-B54B6EAEC2E1}" type="parTrans" cxnId="{D96B08C9-0A47-4403-A415-17D829CB9072}">
      <dgm:prSet/>
      <dgm:spPr/>
      <dgm:t>
        <a:bodyPr/>
        <a:lstStyle/>
        <a:p>
          <a:endParaRPr lang="it-IT"/>
        </a:p>
      </dgm:t>
    </dgm:pt>
    <dgm:pt modelId="{B6C6AD4D-685D-4240-B94E-F4380EDE7F9D}" type="sibTrans" cxnId="{D96B08C9-0A47-4403-A415-17D829CB9072}">
      <dgm:prSet/>
      <dgm:spPr/>
      <dgm:t>
        <a:bodyPr/>
        <a:lstStyle/>
        <a:p>
          <a:endParaRPr lang="it-IT"/>
        </a:p>
      </dgm:t>
    </dgm:pt>
    <dgm:pt modelId="{5D5BB0E0-3D92-4F33-821D-5A7A9B670388}" type="pres">
      <dgm:prSet presAssocID="{D6158BC2-647A-41B7-BFFE-33EDE65DBA8E}" presName="root" presStyleCnt="0">
        <dgm:presLayoutVars>
          <dgm:dir/>
          <dgm:resizeHandles val="exact"/>
        </dgm:presLayoutVars>
      </dgm:prSet>
      <dgm:spPr/>
    </dgm:pt>
    <dgm:pt modelId="{FB18A2F0-23DA-4264-B9DF-7F5FFDE119CA}" type="pres">
      <dgm:prSet presAssocID="{65EF4DE5-7EA6-47A8-97C8-5C3DDD15DBA2}" presName="compNode" presStyleCnt="0"/>
      <dgm:spPr/>
    </dgm:pt>
    <dgm:pt modelId="{070D0ACC-5307-41F6-B8CD-112831EF77E7}" type="pres">
      <dgm:prSet presAssocID="{65EF4DE5-7EA6-47A8-97C8-5C3DDD15DBA2}" presName="iconRect" presStyleLbl="node1" presStyleIdx="0" presStyleCnt="9" custLinFactNeighborX="-13652" custLinFactNeighborY="-891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924D3C1C-0A30-46E8-9E9B-7C7EFFAF44CF}" type="pres">
      <dgm:prSet presAssocID="{65EF4DE5-7EA6-47A8-97C8-5C3DDD15DBA2}" presName="spaceRect" presStyleCnt="0"/>
      <dgm:spPr/>
    </dgm:pt>
    <dgm:pt modelId="{975EBD21-1AFC-43C5-9196-6934351F7A50}" type="pres">
      <dgm:prSet presAssocID="{65EF4DE5-7EA6-47A8-97C8-5C3DDD15DBA2}" presName="textRect" presStyleLbl="revTx" presStyleIdx="0" presStyleCnt="9" custLinFactNeighborX="-5324" custLinFactNeighborY="-72295">
        <dgm:presLayoutVars>
          <dgm:chMax val="1"/>
          <dgm:chPref val="1"/>
        </dgm:presLayoutVars>
      </dgm:prSet>
      <dgm:spPr/>
    </dgm:pt>
    <dgm:pt modelId="{6A710A8F-F16A-49E5-B4B5-4DB6968C8FD5}" type="pres">
      <dgm:prSet presAssocID="{06CB005E-36B4-4884-B490-1CB26E017270}" presName="sibTrans" presStyleCnt="0"/>
      <dgm:spPr/>
    </dgm:pt>
    <dgm:pt modelId="{8F597468-355D-464D-8763-CC0F03C35C35}" type="pres">
      <dgm:prSet presAssocID="{5127B604-4D3C-4D65-A393-F960B5F54248}" presName="compNode" presStyleCnt="0"/>
      <dgm:spPr/>
    </dgm:pt>
    <dgm:pt modelId="{5B8C293D-33D6-4360-A40B-4DB5A826FD36}" type="pres">
      <dgm:prSet presAssocID="{5127B604-4D3C-4D65-A393-F960B5F54248}" presName="iconRect" presStyleLbl="node1" presStyleIdx="1" presStyleCnt="9" custLinFactNeighborX="-39305" custLinFactNeighborY="-891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nching Diagram"/>
        </a:ext>
      </dgm:extLst>
    </dgm:pt>
    <dgm:pt modelId="{B3C7728C-69BC-4B71-B6C8-E49F99562820}" type="pres">
      <dgm:prSet presAssocID="{5127B604-4D3C-4D65-A393-F960B5F54248}" presName="spaceRect" presStyleCnt="0"/>
      <dgm:spPr/>
    </dgm:pt>
    <dgm:pt modelId="{77C41580-3A0A-4221-BB92-0428D4CD4875}" type="pres">
      <dgm:prSet presAssocID="{5127B604-4D3C-4D65-A393-F960B5F54248}" presName="textRect" presStyleLbl="revTx" presStyleIdx="1" presStyleCnt="9" custScaleX="305055" custLinFactNeighborX="-19016" custLinFactNeighborY="-70965">
        <dgm:presLayoutVars>
          <dgm:chMax val="1"/>
          <dgm:chPref val="1"/>
        </dgm:presLayoutVars>
      </dgm:prSet>
      <dgm:spPr/>
    </dgm:pt>
    <dgm:pt modelId="{A16C2EA1-801A-4108-9D16-0D15854C098B}" type="pres">
      <dgm:prSet presAssocID="{3509878D-4D8C-49AB-BF88-9020B9080B3E}" presName="sibTrans" presStyleCnt="0"/>
      <dgm:spPr/>
    </dgm:pt>
    <dgm:pt modelId="{BE3B67EF-0C4F-4936-82B4-7DB0E1F3273F}" type="pres">
      <dgm:prSet presAssocID="{D4238BDB-8C0D-441C-AACD-09B506F0B6BF}" presName="compNode" presStyleCnt="0"/>
      <dgm:spPr/>
    </dgm:pt>
    <dgm:pt modelId="{D2DBC30D-27E9-435E-9986-622EBC90F530}" type="pres">
      <dgm:prSet presAssocID="{D4238BDB-8C0D-441C-AACD-09B506F0B6BF}" presName="iconRect" presStyleLbl="node1" presStyleIdx="2" presStyleCnt="9" custLinFactNeighborX="-38169" custLinFactNeighborY="-8914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telletto"/>
        </a:ext>
      </dgm:extLst>
    </dgm:pt>
    <dgm:pt modelId="{B5132330-01DC-4C09-8FF3-5923367A6B7B}" type="pres">
      <dgm:prSet presAssocID="{D4238BDB-8C0D-441C-AACD-09B506F0B6BF}" presName="spaceRect" presStyleCnt="0"/>
      <dgm:spPr/>
    </dgm:pt>
    <dgm:pt modelId="{1569D052-64EC-4471-86F9-DD0239796E8E}" type="pres">
      <dgm:prSet presAssocID="{D4238BDB-8C0D-441C-AACD-09B506F0B6BF}" presName="textRect" presStyleLbl="revTx" presStyleIdx="2" presStyleCnt="9" custScaleX="124579" custLinFactNeighborX="-16873" custLinFactNeighborY="-66705">
        <dgm:presLayoutVars>
          <dgm:chMax val="1"/>
          <dgm:chPref val="1"/>
        </dgm:presLayoutVars>
      </dgm:prSet>
      <dgm:spPr/>
    </dgm:pt>
    <dgm:pt modelId="{15E84BC5-D8A9-4D13-8471-A6A07FEF1F75}" type="pres">
      <dgm:prSet presAssocID="{994D6A4D-691D-4BD2-AE25-C3EA5C7C7E60}" presName="sibTrans" presStyleCnt="0"/>
      <dgm:spPr/>
    </dgm:pt>
    <dgm:pt modelId="{CAC7A2AC-F47D-467F-8AD7-10F3988F772B}" type="pres">
      <dgm:prSet presAssocID="{572B515C-AF61-4C85-9C91-AAC08BDCA31D}" presName="compNode" presStyleCnt="0"/>
      <dgm:spPr/>
    </dgm:pt>
    <dgm:pt modelId="{80A20EAE-F217-4D7A-9D64-0A7FD77FF915}" type="pres">
      <dgm:prSet presAssocID="{572B515C-AF61-4C85-9C91-AAC08BDCA31D}" presName="iconRect" presStyleLbl="node1" presStyleIdx="3" presStyleCnt="9" custLinFactNeighborX="-38849" custLinFactNeighborY="-8749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08D26C6C-695E-4D1C-BFD9-4C20B6231ADB}" type="pres">
      <dgm:prSet presAssocID="{572B515C-AF61-4C85-9C91-AAC08BDCA31D}" presName="spaceRect" presStyleCnt="0"/>
      <dgm:spPr/>
    </dgm:pt>
    <dgm:pt modelId="{2ACB5BE3-8330-449D-BB28-BECEA74A95D7}" type="pres">
      <dgm:prSet presAssocID="{572B515C-AF61-4C85-9C91-AAC08BDCA31D}" presName="textRect" presStyleLbl="revTx" presStyleIdx="3" presStyleCnt="9" custLinFactNeighborX="-8098" custLinFactNeighborY="-64015">
        <dgm:presLayoutVars>
          <dgm:chMax val="1"/>
          <dgm:chPref val="1"/>
        </dgm:presLayoutVars>
      </dgm:prSet>
      <dgm:spPr/>
    </dgm:pt>
    <dgm:pt modelId="{89EFA976-B6AA-4DFC-BC63-DC86628EFDD7}" type="pres">
      <dgm:prSet presAssocID="{B96F15CB-5C22-437F-8C8A-23AC706964ED}" presName="sibTrans" presStyleCnt="0"/>
      <dgm:spPr/>
    </dgm:pt>
    <dgm:pt modelId="{94443B43-B62C-461C-8C9B-21351E4A97C0}" type="pres">
      <dgm:prSet presAssocID="{259AC6D9-D372-4CC9-8F1A-6EA0804C7258}" presName="compNode" presStyleCnt="0"/>
      <dgm:spPr/>
    </dgm:pt>
    <dgm:pt modelId="{2CA5397D-11C9-49B4-96BC-57757FBB3908}" type="pres">
      <dgm:prSet presAssocID="{259AC6D9-D372-4CC9-8F1A-6EA0804C7258}" presName="iconRect" presStyleLbl="node1" presStyleIdx="4" presStyleCnt="9" custLinFactNeighborX="-16099" custLinFactNeighborY="-9902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uppo"/>
        </a:ext>
      </dgm:extLst>
    </dgm:pt>
    <dgm:pt modelId="{AB450EE1-40D7-4348-AD96-D7410E6FF353}" type="pres">
      <dgm:prSet presAssocID="{259AC6D9-D372-4CC9-8F1A-6EA0804C7258}" presName="spaceRect" presStyleCnt="0"/>
      <dgm:spPr/>
    </dgm:pt>
    <dgm:pt modelId="{D6DD2A90-3022-4D25-B4CB-CF0E17C47694}" type="pres">
      <dgm:prSet presAssocID="{259AC6D9-D372-4CC9-8F1A-6EA0804C7258}" presName="textRect" presStyleLbl="revTx" presStyleIdx="4" presStyleCnt="9" custScaleX="241378" custLinFactNeighborX="3100" custLinFactNeighborY="-61437">
        <dgm:presLayoutVars>
          <dgm:chMax val="1"/>
          <dgm:chPref val="1"/>
        </dgm:presLayoutVars>
      </dgm:prSet>
      <dgm:spPr/>
    </dgm:pt>
    <dgm:pt modelId="{2E9EC330-FDAE-4D4C-8489-C7CA47204382}" type="pres">
      <dgm:prSet presAssocID="{88BB9ECC-A846-4A01-A53B-1D990FB82287}" presName="sibTrans" presStyleCnt="0"/>
      <dgm:spPr/>
    </dgm:pt>
    <dgm:pt modelId="{80AA91C6-441E-4FCC-895B-98F342B3D500}" type="pres">
      <dgm:prSet presAssocID="{3787DB41-BA55-4983-B2D1-02BFED4C4708}" presName="compNode" presStyleCnt="0"/>
      <dgm:spPr/>
    </dgm:pt>
    <dgm:pt modelId="{B41FC4BE-E25B-4A19-B3F6-C9384F98AC87}" type="pres">
      <dgm:prSet presAssocID="{3787DB41-BA55-4983-B2D1-02BFED4C4708}" presName="iconRect" presStyleLbl="node1" presStyleIdx="5" presStyleCnt="9" custLinFactNeighborX="-82902" custLinFactNeighborY="4501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eni"/>
        </a:ext>
      </dgm:extLst>
    </dgm:pt>
    <dgm:pt modelId="{C613403D-B02B-40AD-AB5B-788FF672C676}" type="pres">
      <dgm:prSet presAssocID="{3787DB41-BA55-4983-B2D1-02BFED4C4708}" presName="spaceRect" presStyleCnt="0"/>
      <dgm:spPr/>
    </dgm:pt>
    <dgm:pt modelId="{289FAE2D-F60E-46AB-8E06-061ED15B0529}" type="pres">
      <dgm:prSet presAssocID="{3787DB41-BA55-4983-B2D1-02BFED4C4708}" presName="textRect" presStyleLbl="revTx" presStyleIdx="5" presStyleCnt="9" custScaleX="268874" custLinFactNeighborX="-37306" custLinFactNeighborY="-1945">
        <dgm:presLayoutVars>
          <dgm:chMax val="1"/>
          <dgm:chPref val="1"/>
        </dgm:presLayoutVars>
      </dgm:prSet>
      <dgm:spPr/>
    </dgm:pt>
    <dgm:pt modelId="{E7DC3CA6-7C35-4951-8CF3-371E618ECE53}" type="pres">
      <dgm:prSet presAssocID="{D449E554-28CE-4399-88BF-8C609C7FB665}" presName="sibTrans" presStyleCnt="0"/>
      <dgm:spPr/>
    </dgm:pt>
    <dgm:pt modelId="{D77923D3-141E-47FE-9725-A83E81505D29}" type="pres">
      <dgm:prSet presAssocID="{6AA843FD-F8E9-46FE-A9CA-E20D0CED062D}" presName="compNode" presStyleCnt="0"/>
      <dgm:spPr/>
    </dgm:pt>
    <dgm:pt modelId="{D546F51D-CB41-4E98-8186-8C52BDAF5414}" type="pres">
      <dgm:prSet presAssocID="{6AA843FD-F8E9-46FE-A9CA-E20D0CED062D}" presName="iconRect" presStyleLbl="node1" presStyleIdx="6" presStyleCnt="9" custLinFactNeighborX="-33917" custLinFactNeighborY="4600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Atomo"/>
        </a:ext>
      </dgm:extLst>
    </dgm:pt>
    <dgm:pt modelId="{6455D7CF-9CB6-43CB-AA21-E6664EC7C77C}" type="pres">
      <dgm:prSet presAssocID="{6AA843FD-F8E9-46FE-A9CA-E20D0CED062D}" presName="spaceRect" presStyleCnt="0"/>
      <dgm:spPr/>
    </dgm:pt>
    <dgm:pt modelId="{386DB376-6147-4BA3-AD07-6E58325286BD}" type="pres">
      <dgm:prSet presAssocID="{6AA843FD-F8E9-46FE-A9CA-E20D0CED062D}" presName="textRect" presStyleLbl="revTx" presStyleIdx="6" presStyleCnt="9" custScaleX="135757" custLinFactNeighborX="-12736" custLinFactNeighborY="-1183">
        <dgm:presLayoutVars>
          <dgm:chMax val="1"/>
          <dgm:chPref val="1"/>
        </dgm:presLayoutVars>
      </dgm:prSet>
      <dgm:spPr/>
    </dgm:pt>
    <dgm:pt modelId="{F0F75A3B-1BAE-4EBB-9A08-B8F3AE7B341B}" type="pres">
      <dgm:prSet presAssocID="{751D7510-431B-4248-AC16-72349C02A111}" presName="sibTrans" presStyleCnt="0"/>
      <dgm:spPr/>
    </dgm:pt>
    <dgm:pt modelId="{2856A88E-FDC7-415D-A54E-77BC759687EA}" type="pres">
      <dgm:prSet presAssocID="{3A3B7315-E021-4CB4-BC81-1B028452D253}" presName="compNode" presStyleCnt="0"/>
      <dgm:spPr/>
    </dgm:pt>
    <dgm:pt modelId="{585DF4E1-FCD6-4FC7-9397-B7FF1DE0C78E}" type="pres">
      <dgm:prSet presAssocID="{3A3B7315-E021-4CB4-BC81-1B028452D253}" presName="iconRect" presStyleLbl="node1" presStyleIdx="7" presStyleCnt="9" custLinFactNeighborX="36073" custLinFactNeighborY="36291"/>
      <dgm:spPr>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Head with Gears"/>
        </a:ext>
      </dgm:extLst>
    </dgm:pt>
    <dgm:pt modelId="{C02EECA3-BABF-492B-A7A2-E59781706C8F}" type="pres">
      <dgm:prSet presAssocID="{3A3B7315-E021-4CB4-BC81-1B028452D253}" presName="spaceRect" presStyleCnt="0"/>
      <dgm:spPr/>
    </dgm:pt>
    <dgm:pt modelId="{4CE6AE1A-28F9-44EB-B6DC-52FB52D13096}" type="pres">
      <dgm:prSet presAssocID="{3A3B7315-E021-4CB4-BC81-1B028452D253}" presName="textRect" presStyleLbl="revTx" presStyleIdx="7" presStyleCnt="9" custScaleX="192474" custLinFactNeighborX="12642" custLinFactNeighborY="246">
        <dgm:presLayoutVars>
          <dgm:chMax val="1"/>
          <dgm:chPref val="1"/>
        </dgm:presLayoutVars>
      </dgm:prSet>
      <dgm:spPr/>
    </dgm:pt>
    <dgm:pt modelId="{1FA950B7-ECE3-4EB3-B834-000848E93995}" type="pres">
      <dgm:prSet presAssocID="{620775C2-97A9-4E8E-88B9-7BCE2F22F370}" presName="sibTrans" presStyleCnt="0"/>
      <dgm:spPr/>
    </dgm:pt>
    <dgm:pt modelId="{9E14404E-61F1-459B-B600-57A19188327A}" type="pres">
      <dgm:prSet presAssocID="{3317BCC7-DCBC-4226-911B-502425BB0AFA}" presName="compNode" presStyleCnt="0"/>
      <dgm:spPr/>
    </dgm:pt>
    <dgm:pt modelId="{17A828E8-A90E-46A4-8873-63B472A05695}" type="pres">
      <dgm:prSet presAssocID="{3317BCC7-DCBC-4226-911B-502425BB0AFA}" presName="iconRect" presStyleLbl="node1" presStyleIdx="8" presStyleCnt="9" custLinFactNeighborX="65876" custLinFactNeighborY="44467"/>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Bonsai contorno"/>
        </a:ext>
      </dgm:extLst>
    </dgm:pt>
    <dgm:pt modelId="{9D5763D1-BFD6-47A2-8B04-2736505CD7A0}" type="pres">
      <dgm:prSet presAssocID="{3317BCC7-DCBC-4226-911B-502425BB0AFA}" presName="spaceRect" presStyleCnt="0"/>
      <dgm:spPr/>
    </dgm:pt>
    <dgm:pt modelId="{7161DBA4-703F-495C-BE91-35AE2F3A3FA3}" type="pres">
      <dgm:prSet presAssocID="{3317BCC7-DCBC-4226-911B-502425BB0AFA}" presName="textRect" presStyleLbl="revTx" presStyleIdx="8" presStyleCnt="9" custScaleX="192474" custLinFactNeighborX="30749" custLinFactNeighborY="2684">
        <dgm:presLayoutVars>
          <dgm:chMax val="1"/>
          <dgm:chPref val="1"/>
        </dgm:presLayoutVars>
      </dgm:prSet>
      <dgm:spPr/>
    </dgm:pt>
  </dgm:ptLst>
  <dgm:cxnLst>
    <dgm:cxn modelId="{0117E315-50D7-471D-9F2D-6B33E22418D9}" srcId="{D6158BC2-647A-41B7-BFFE-33EDE65DBA8E}" destId="{65EF4DE5-7EA6-47A8-97C8-5C3DDD15DBA2}" srcOrd="0" destOrd="0" parTransId="{403D0535-B055-470D-AED9-48A94A28B2B0}" sibTransId="{06CB005E-36B4-4884-B490-1CB26E017270}"/>
    <dgm:cxn modelId="{7E6AA31F-BF07-4FE8-8AAA-9468EAFE8BD8}" type="presOf" srcId="{259AC6D9-D372-4CC9-8F1A-6EA0804C7258}" destId="{D6DD2A90-3022-4D25-B4CB-CF0E17C47694}" srcOrd="0" destOrd="0" presId="urn:microsoft.com/office/officeart/2018/2/layout/IconLabelList"/>
    <dgm:cxn modelId="{C46E1E23-C468-4C6F-9A72-3ED64E8B4399}" type="presOf" srcId="{6AA843FD-F8E9-46FE-A9CA-E20D0CED062D}" destId="{386DB376-6147-4BA3-AD07-6E58325286BD}" srcOrd="0" destOrd="0" presId="urn:microsoft.com/office/officeart/2018/2/layout/IconLabelList"/>
    <dgm:cxn modelId="{B398FE30-6E68-4B0F-A5AC-694AF07E5203}" type="presOf" srcId="{D4238BDB-8C0D-441C-AACD-09B506F0B6BF}" destId="{1569D052-64EC-4471-86F9-DD0239796E8E}" srcOrd="0" destOrd="0" presId="urn:microsoft.com/office/officeart/2018/2/layout/IconLabelList"/>
    <dgm:cxn modelId="{5B92F042-3213-4378-9F0D-A65EF9150D88}" srcId="{D6158BC2-647A-41B7-BFFE-33EDE65DBA8E}" destId="{5127B604-4D3C-4D65-A393-F960B5F54248}" srcOrd="1" destOrd="0" parTransId="{7398892C-05CB-40A6-93F3-E1DD7EE10A5E}" sibTransId="{3509878D-4D8C-49AB-BF88-9020B9080B3E}"/>
    <dgm:cxn modelId="{2BB60645-A176-4219-96A3-E47008E86366}" type="presOf" srcId="{3317BCC7-DCBC-4226-911B-502425BB0AFA}" destId="{7161DBA4-703F-495C-BE91-35AE2F3A3FA3}" srcOrd="0" destOrd="0" presId="urn:microsoft.com/office/officeart/2018/2/layout/IconLabelList"/>
    <dgm:cxn modelId="{F784466E-F7FE-4AC3-B9FC-33927CBBCD1E}" type="presOf" srcId="{D6158BC2-647A-41B7-BFFE-33EDE65DBA8E}" destId="{5D5BB0E0-3D92-4F33-821D-5A7A9B670388}" srcOrd="0" destOrd="0" presId="urn:microsoft.com/office/officeart/2018/2/layout/IconLabelList"/>
    <dgm:cxn modelId="{9CF9176F-FA3A-4606-A649-A556CF46467E}" srcId="{D6158BC2-647A-41B7-BFFE-33EDE65DBA8E}" destId="{259AC6D9-D372-4CC9-8F1A-6EA0804C7258}" srcOrd="4" destOrd="0" parTransId="{D38B07A4-0AB7-4F61-8839-9A4768A66025}" sibTransId="{88BB9ECC-A846-4A01-A53B-1D990FB82287}"/>
    <dgm:cxn modelId="{70DD595A-8EBC-4AA1-B597-0AFFC4663EF9}" srcId="{D6158BC2-647A-41B7-BFFE-33EDE65DBA8E}" destId="{3A3B7315-E021-4CB4-BC81-1B028452D253}" srcOrd="7" destOrd="0" parTransId="{C712794F-9CBB-47E7-821C-FF0EE7A63F91}" sibTransId="{620775C2-97A9-4E8E-88B9-7BCE2F22F370}"/>
    <dgm:cxn modelId="{EA16B084-7C3C-4F3A-9705-4CC8041D5D93}" type="presOf" srcId="{3787DB41-BA55-4983-B2D1-02BFED4C4708}" destId="{289FAE2D-F60E-46AB-8E06-061ED15B0529}" srcOrd="0" destOrd="0" presId="urn:microsoft.com/office/officeart/2018/2/layout/IconLabelList"/>
    <dgm:cxn modelId="{91556BBC-AA0F-45FA-ACF8-1EB4C732E681}" type="presOf" srcId="{572B515C-AF61-4C85-9C91-AAC08BDCA31D}" destId="{2ACB5BE3-8330-449D-BB28-BECEA74A95D7}" srcOrd="0" destOrd="0" presId="urn:microsoft.com/office/officeart/2018/2/layout/IconLabelList"/>
    <dgm:cxn modelId="{D96B08C9-0A47-4403-A415-17D829CB9072}" srcId="{D6158BC2-647A-41B7-BFFE-33EDE65DBA8E}" destId="{3317BCC7-DCBC-4226-911B-502425BB0AFA}" srcOrd="8" destOrd="0" parTransId="{567781B9-D5A4-45D2-93A0-B54B6EAEC2E1}" sibTransId="{B6C6AD4D-685D-4240-B94E-F4380EDE7F9D}"/>
    <dgm:cxn modelId="{B2D3FDCB-5B2E-48B7-9E74-179B9F97C853}" srcId="{D6158BC2-647A-41B7-BFFE-33EDE65DBA8E}" destId="{572B515C-AF61-4C85-9C91-AAC08BDCA31D}" srcOrd="3" destOrd="0" parTransId="{09B7B0AC-673A-425D-B482-D8907FAABD5E}" sibTransId="{B96F15CB-5C22-437F-8C8A-23AC706964ED}"/>
    <dgm:cxn modelId="{0277DCD3-C07A-4AFF-9ABF-D97F4325D849}" type="presOf" srcId="{5127B604-4D3C-4D65-A393-F960B5F54248}" destId="{77C41580-3A0A-4221-BB92-0428D4CD4875}" srcOrd="0" destOrd="0" presId="urn:microsoft.com/office/officeart/2018/2/layout/IconLabelList"/>
    <dgm:cxn modelId="{FCF525D7-D8DF-4CF4-ABB2-E591389C9CFE}" type="presOf" srcId="{3A3B7315-E021-4CB4-BC81-1B028452D253}" destId="{4CE6AE1A-28F9-44EB-B6DC-52FB52D13096}" srcOrd="0" destOrd="0" presId="urn:microsoft.com/office/officeart/2018/2/layout/IconLabelList"/>
    <dgm:cxn modelId="{8F2C14D8-BBED-41E7-A724-9CC684987AB2}" srcId="{D6158BC2-647A-41B7-BFFE-33EDE65DBA8E}" destId="{6AA843FD-F8E9-46FE-A9CA-E20D0CED062D}" srcOrd="6" destOrd="0" parTransId="{73351395-3EF9-4786-A1B7-D1E6DF466239}" sibTransId="{751D7510-431B-4248-AC16-72349C02A111}"/>
    <dgm:cxn modelId="{B6B35EDA-F901-4F4E-A732-D70569BC1832}" type="presOf" srcId="{65EF4DE5-7EA6-47A8-97C8-5C3DDD15DBA2}" destId="{975EBD21-1AFC-43C5-9196-6934351F7A50}" srcOrd="0" destOrd="0" presId="urn:microsoft.com/office/officeart/2018/2/layout/IconLabelList"/>
    <dgm:cxn modelId="{CA6983E6-142E-4E29-9060-251827FDD8AD}" srcId="{D6158BC2-647A-41B7-BFFE-33EDE65DBA8E}" destId="{D4238BDB-8C0D-441C-AACD-09B506F0B6BF}" srcOrd="2" destOrd="0" parTransId="{1CB65249-C611-4469-94C5-C36B5D3B73CD}" sibTransId="{994D6A4D-691D-4BD2-AE25-C3EA5C7C7E60}"/>
    <dgm:cxn modelId="{91D22AFE-F10A-470A-88E9-156D0E729732}" srcId="{D6158BC2-647A-41B7-BFFE-33EDE65DBA8E}" destId="{3787DB41-BA55-4983-B2D1-02BFED4C4708}" srcOrd="5" destOrd="0" parTransId="{8DF803BE-EFCE-4AD7-9B88-8AA1E0CAE7D3}" sibTransId="{D449E554-28CE-4399-88BF-8C609C7FB665}"/>
    <dgm:cxn modelId="{4D85BC64-0713-4FE2-B86B-A549948EE2D7}" type="presParOf" srcId="{5D5BB0E0-3D92-4F33-821D-5A7A9B670388}" destId="{FB18A2F0-23DA-4264-B9DF-7F5FFDE119CA}" srcOrd="0" destOrd="0" presId="urn:microsoft.com/office/officeart/2018/2/layout/IconLabelList"/>
    <dgm:cxn modelId="{1DBAE4E0-B028-4DEE-944F-0B6FB1C5ED91}" type="presParOf" srcId="{FB18A2F0-23DA-4264-B9DF-7F5FFDE119CA}" destId="{070D0ACC-5307-41F6-B8CD-112831EF77E7}" srcOrd="0" destOrd="0" presId="urn:microsoft.com/office/officeart/2018/2/layout/IconLabelList"/>
    <dgm:cxn modelId="{C768418F-4A2A-40E7-A0B5-2A1A5C559E6E}" type="presParOf" srcId="{FB18A2F0-23DA-4264-B9DF-7F5FFDE119CA}" destId="{924D3C1C-0A30-46E8-9E9B-7C7EFFAF44CF}" srcOrd="1" destOrd="0" presId="urn:microsoft.com/office/officeart/2018/2/layout/IconLabelList"/>
    <dgm:cxn modelId="{FEB3857D-2D62-474A-92F0-ABCA7038737A}" type="presParOf" srcId="{FB18A2F0-23DA-4264-B9DF-7F5FFDE119CA}" destId="{975EBD21-1AFC-43C5-9196-6934351F7A50}" srcOrd="2" destOrd="0" presId="urn:microsoft.com/office/officeart/2018/2/layout/IconLabelList"/>
    <dgm:cxn modelId="{3ECCA69A-00F3-4402-BABA-D4E75A0923E3}" type="presParOf" srcId="{5D5BB0E0-3D92-4F33-821D-5A7A9B670388}" destId="{6A710A8F-F16A-49E5-B4B5-4DB6968C8FD5}" srcOrd="1" destOrd="0" presId="urn:microsoft.com/office/officeart/2018/2/layout/IconLabelList"/>
    <dgm:cxn modelId="{7EF33D03-DCC2-40F3-A6DA-49E845FD20D9}" type="presParOf" srcId="{5D5BB0E0-3D92-4F33-821D-5A7A9B670388}" destId="{8F597468-355D-464D-8763-CC0F03C35C35}" srcOrd="2" destOrd="0" presId="urn:microsoft.com/office/officeart/2018/2/layout/IconLabelList"/>
    <dgm:cxn modelId="{9051ADF1-B25F-4212-90B9-A5B85737015C}" type="presParOf" srcId="{8F597468-355D-464D-8763-CC0F03C35C35}" destId="{5B8C293D-33D6-4360-A40B-4DB5A826FD36}" srcOrd="0" destOrd="0" presId="urn:microsoft.com/office/officeart/2018/2/layout/IconLabelList"/>
    <dgm:cxn modelId="{E48CA1E2-FDD5-4A87-B9C4-8B4B55AB820C}" type="presParOf" srcId="{8F597468-355D-464D-8763-CC0F03C35C35}" destId="{B3C7728C-69BC-4B71-B6C8-E49F99562820}" srcOrd="1" destOrd="0" presId="urn:microsoft.com/office/officeart/2018/2/layout/IconLabelList"/>
    <dgm:cxn modelId="{1C921801-4375-4157-BA6F-32DE003EB499}" type="presParOf" srcId="{8F597468-355D-464D-8763-CC0F03C35C35}" destId="{77C41580-3A0A-4221-BB92-0428D4CD4875}" srcOrd="2" destOrd="0" presId="urn:microsoft.com/office/officeart/2018/2/layout/IconLabelList"/>
    <dgm:cxn modelId="{8386040C-2E3A-4AD5-AE3C-DD588F6ED2AE}" type="presParOf" srcId="{5D5BB0E0-3D92-4F33-821D-5A7A9B670388}" destId="{A16C2EA1-801A-4108-9D16-0D15854C098B}" srcOrd="3" destOrd="0" presId="urn:microsoft.com/office/officeart/2018/2/layout/IconLabelList"/>
    <dgm:cxn modelId="{17451505-8B14-4618-B434-7E45F270D11D}" type="presParOf" srcId="{5D5BB0E0-3D92-4F33-821D-5A7A9B670388}" destId="{BE3B67EF-0C4F-4936-82B4-7DB0E1F3273F}" srcOrd="4" destOrd="0" presId="urn:microsoft.com/office/officeart/2018/2/layout/IconLabelList"/>
    <dgm:cxn modelId="{568A468C-9B2B-4A9A-9310-2FA59073A9AA}" type="presParOf" srcId="{BE3B67EF-0C4F-4936-82B4-7DB0E1F3273F}" destId="{D2DBC30D-27E9-435E-9986-622EBC90F530}" srcOrd="0" destOrd="0" presId="urn:microsoft.com/office/officeart/2018/2/layout/IconLabelList"/>
    <dgm:cxn modelId="{B99D0F81-11EE-4524-92DC-E4C251277882}" type="presParOf" srcId="{BE3B67EF-0C4F-4936-82B4-7DB0E1F3273F}" destId="{B5132330-01DC-4C09-8FF3-5923367A6B7B}" srcOrd="1" destOrd="0" presId="urn:microsoft.com/office/officeart/2018/2/layout/IconLabelList"/>
    <dgm:cxn modelId="{AFEC3C2F-CCC4-44C3-94D3-3D59BA1935FA}" type="presParOf" srcId="{BE3B67EF-0C4F-4936-82B4-7DB0E1F3273F}" destId="{1569D052-64EC-4471-86F9-DD0239796E8E}" srcOrd="2" destOrd="0" presId="urn:microsoft.com/office/officeart/2018/2/layout/IconLabelList"/>
    <dgm:cxn modelId="{53D462E2-02A9-4FE1-AC79-30A1E1D61BEA}" type="presParOf" srcId="{5D5BB0E0-3D92-4F33-821D-5A7A9B670388}" destId="{15E84BC5-D8A9-4D13-8471-A6A07FEF1F75}" srcOrd="5" destOrd="0" presId="urn:microsoft.com/office/officeart/2018/2/layout/IconLabelList"/>
    <dgm:cxn modelId="{A0F8B441-BFD3-47E4-8F96-38AC4813A9E5}" type="presParOf" srcId="{5D5BB0E0-3D92-4F33-821D-5A7A9B670388}" destId="{CAC7A2AC-F47D-467F-8AD7-10F3988F772B}" srcOrd="6" destOrd="0" presId="urn:microsoft.com/office/officeart/2018/2/layout/IconLabelList"/>
    <dgm:cxn modelId="{EEA88FFD-44C8-4001-ADFC-0172573EA52B}" type="presParOf" srcId="{CAC7A2AC-F47D-467F-8AD7-10F3988F772B}" destId="{80A20EAE-F217-4D7A-9D64-0A7FD77FF915}" srcOrd="0" destOrd="0" presId="urn:microsoft.com/office/officeart/2018/2/layout/IconLabelList"/>
    <dgm:cxn modelId="{02C51C48-370B-4C22-A8DB-F150BA8ECFD8}" type="presParOf" srcId="{CAC7A2AC-F47D-467F-8AD7-10F3988F772B}" destId="{08D26C6C-695E-4D1C-BFD9-4C20B6231ADB}" srcOrd="1" destOrd="0" presId="urn:microsoft.com/office/officeart/2018/2/layout/IconLabelList"/>
    <dgm:cxn modelId="{E1435E75-F900-4299-B77B-FDFF7EB4FBC5}" type="presParOf" srcId="{CAC7A2AC-F47D-467F-8AD7-10F3988F772B}" destId="{2ACB5BE3-8330-449D-BB28-BECEA74A95D7}" srcOrd="2" destOrd="0" presId="urn:microsoft.com/office/officeart/2018/2/layout/IconLabelList"/>
    <dgm:cxn modelId="{B2FFE20C-1732-4519-AC13-D978CE6A840C}" type="presParOf" srcId="{5D5BB0E0-3D92-4F33-821D-5A7A9B670388}" destId="{89EFA976-B6AA-4DFC-BC63-DC86628EFDD7}" srcOrd="7" destOrd="0" presId="urn:microsoft.com/office/officeart/2018/2/layout/IconLabelList"/>
    <dgm:cxn modelId="{DD40D867-4712-44A9-BACA-A68DE71A323D}" type="presParOf" srcId="{5D5BB0E0-3D92-4F33-821D-5A7A9B670388}" destId="{94443B43-B62C-461C-8C9B-21351E4A97C0}" srcOrd="8" destOrd="0" presId="urn:microsoft.com/office/officeart/2018/2/layout/IconLabelList"/>
    <dgm:cxn modelId="{6DDA5EFB-893E-4D23-ACEB-16DD7A2AE9F2}" type="presParOf" srcId="{94443B43-B62C-461C-8C9B-21351E4A97C0}" destId="{2CA5397D-11C9-49B4-96BC-57757FBB3908}" srcOrd="0" destOrd="0" presId="urn:microsoft.com/office/officeart/2018/2/layout/IconLabelList"/>
    <dgm:cxn modelId="{3F146D20-7A90-4A7F-B1BD-42420C973399}" type="presParOf" srcId="{94443B43-B62C-461C-8C9B-21351E4A97C0}" destId="{AB450EE1-40D7-4348-AD96-D7410E6FF353}" srcOrd="1" destOrd="0" presId="urn:microsoft.com/office/officeart/2018/2/layout/IconLabelList"/>
    <dgm:cxn modelId="{AA862D57-019B-4D16-AE7D-C9940DFE3A0B}" type="presParOf" srcId="{94443B43-B62C-461C-8C9B-21351E4A97C0}" destId="{D6DD2A90-3022-4D25-B4CB-CF0E17C47694}" srcOrd="2" destOrd="0" presId="urn:microsoft.com/office/officeart/2018/2/layout/IconLabelList"/>
    <dgm:cxn modelId="{125B00FF-72F2-4350-B67E-4F8F94330F8E}" type="presParOf" srcId="{5D5BB0E0-3D92-4F33-821D-5A7A9B670388}" destId="{2E9EC330-FDAE-4D4C-8489-C7CA47204382}" srcOrd="9" destOrd="0" presId="urn:microsoft.com/office/officeart/2018/2/layout/IconLabelList"/>
    <dgm:cxn modelId="{9033A0BA-2894-4F12-BBC1-49B65B7F4DC5}" type="presParOf" srcId="{5D5BB0E0-3D92-4F33-821D-5A7A9B670388}" destId="{80AA91C6-441E-4FCC-895B-98F342B3D500}" srcOrd="10" destOrd="0" presId="urn:microsoft.com/office/officeart/2018/2/layout/IconLabelList"/>
    <dgm:cxn modelId="{98749026-DA9C-4A85-BF5A-9C525C074391}" type="presParOf" srcId="{80AA91C6-441E-4FCC-895B-98F342B3D500}" destId="{B41FC4BE-E25B-4A19-B3F6-C9384F98AC87}" srcOrd="0" destOrd="0" presId="urn:microsoft.com/office/officeart/2018/2/layout/IconLabelList"/>
    <dgm:cxn modelId="{ADFD86CE-8EE8-42DC-8B2A-E19EFE894509}" type="presParOf" srcId="{80AA91C6-441E-4FCC-895B-98F342B3D500}" destId="{C613403D-B02B-40AD-AB5B-788FF672C676}" srcOrd="1" destOrd="0" presId="urn:microsoft.com/office/officeart/2018/2/layout/IconLabelList"/>
    <dgm:cxn modelId="{8B663202-F140-4EB2-9F55-B9E688861CDD}" type="presParOf" srcId="{80AA91C6-441E-4FCC-895B-98F342B3D500}" destId="{289FAE2D-F60E-46AB-8E06-061ED15B0529}" srcOrd="2" destOrd="0" presId="urn:microsoft.com/office/officeart/2018/2/layout/IconLabelList"/>
    <dgm:cxn modelId="{30248423-B6DF-4DFC-97B9-8E908B7399C7}" type="presParOf" srcId="{5D5BB0E0-3D92-4F33-821D-5A7A9B670388}" destId="{E7DC3CA6-7C35-4951-8CF3-371E618ECE53}" srcOrd="11" destOrd="0" presId="urn:microsoft.com/office/officeart/2018/2/layout/IconLabelList"/>
    <dgm:cxn modelId="{0609E1B0-83CC-4321-8DEA-D5CEB4E8051E}" type="presParOf" srcId="{5D5BB0E0-3D92-4F33-821D-5A7A9B670388}" destId="{D77923D3-141E-47FE-9725-A83E81505D29}" srcOrd="12" destOrd="0" presId="urn:microsoft.com/office/officeart/2018/2/layout/IconLabelList"/>
    <dgm:cxn modelId="{56AD1C0F-B9B4-4D1A-892E-64404D7341AC}" type="presParOf" srcId="{D77923D3-141E-47FE-9725-A83E81505D29}" destId="{D546F51D-CB41-4E98-8186-8C52BDAF5414}" srcOrd="0" destOrd="0" presId="urn:microsoft.com/office/officeart/2018/2/layout/IconLabelList"/>
    <dgm:cxn modelId="{6C803D04-7F4F-4196-9FFB-9841A88DA71F}" type="presParOf" srcId="{D77923D3-141E-47FE-9725-A83E81505D29}" destId="{6455D7CF-9CB6-43CB-AA21-E6664EC7C77C}" srcOrd="1" destOrd="0" presId="urn:microsoft.com/office/officeart/2018/2/layout/IconLabelList"/>
    <dgm:cxn modelId="{C429CCCF-C87F-4D19-BE56-416EE11391F4}" type="presParOf" srcId="{D77923D3-141E-47FE-9725-A83E81505D29}" destId="{386DB376-6147-4BA3-AD07-6E58325286BD}" srcOrd="2" destOrd="0" presId="urn:microsoft.com/office/officeart/2018/2/layout/IconLabelList"/>
    <dgm:cxn modelId="{63F830A0-F146-4937-A6E5-E38708A4D757}" type="presParOf" srcId="{5D5BB0E0-3D92-4F33-821D-5A7A9B670388}" destId="{F0F75A3B-1BAE-4EBB-9A08-B8F3AE7B341B}" srcOrd="13" destOrd="0" presId="urn:microsoft.com/office/officeart/2018/2/layout/IconLabelList"/>
    <dgm:cxn modelId="{2DDB69EE-5156-4748-A5C9-0B55B091C71B}" type="presParOf" srcId="{5D5BB0E0-3D92-4F33-821D-5A7A9B670388}" destId="{2856A88E-FDC7-415D-A54E-77BC759687EA}" srcOrd="14" destOrd="0" presId="urn:microsoft.com/office/officeart/2018/2/layout/IconLabelList"/>
    <dgm:cxn modelId="{227E317C-1620-4BD2-BDDB-80D340CC1CB0}" type="presParOf" srcId="{2856A88E-FDC7-415D-A54E-77BC759687EA}" destId="{585DF4E1-FCD6-4FC7-9397-B7FF1DE0C78E}" srcOrd="0" destOrd="0" presId="urn:microsoft.com/office/officeart/2018/2/layout/IconLabelList"/>
    <dgm:cxn modelId="{DA5E7991-6FDA-4C1A-A58B-75B255841A47}" type="presParOf" srcId="{2856A88E-FDC7-415D-A54E-77BC759687EA}" destId="{C02EECA3-BABF-492B-A7A2-E59781706C8F}" srcOrd="1" destOrd="0" presId="urn:microsoft.com/office/officeart/2018/2/layout/IconLabelList"/>
    <dgm:cxn modelId="{03502E56-A3D0-4B63-AB72-70A2AD5F385A}" type="presParOf" srcId="{2856A88E-FDC7-415D-A54E-77BC759687EA}" destId="{4CE6AE1A-28F9-44EB-B6DC-52FB52D13096}" srcOrd="2" destOrd="0" presId="urn:microsoft.com/office/officeart/2018/2/layout/IconLabelList"/>
    <dgm:cxn modelId="{166D8EA2-1B13-470D-9358-1C59EB9A430A}" type="presParOf" srcId="{5D5BB0E0-3D92-4F33-821D-5A7A9B670388}" destId="{1FA950B7-ECE3-4EB3-B834-000848E93995}" srcOrd="15" destOrd="0" presId="urn:microsoft.com/office/officeart/2018/2/layout/IconLabelList"/>
    <dgm:cxn modelId="{2FEDE3FE-EEE2-42B5-8B08-39C9B273BD00}" type="presParOf" srcId="{5D5BB0E0-3D92-4F33-821D-5A7A9B670388}" destId="{9E14404E-61F1-459B-B600-57A19188327A}" srcOrd="16" destOrd="0" presId="urn:microsoft.com/office/officeart/2018/2/layout/IconLabelList"/>
    <dgm:cxn modelId="{7EA15649-5299-414C-A5C3-B02B5EA9B558}" type="presParOf" srcId="{9E14404E-61F1-459B-B600-57A19188327A}" destId="{17A828E8-A90E-46A4-8873-63B472A05695}" srcOrd="0" destOrd="0" presId="urn:microsoft.com/office/officeart/2018/2/layout/IconLabelList"/>
    <dgm:cxn modelId="{1C2F6C01-BF91-4C58-ADC8-95A146DFA9C6}" type="presParOf" srcId="{9E14404E-61F1-459B-B600-57A19188327A}" destId="{9D5763D1-BFD6-47A2-8B04-2736505CD7A0}" srcOrd="1" destOrd="0" presId="urn:microsoft.com/office/officeart/2018/2/layout/IconLabelList"/>
    <dgm:cxn modelId="{AFA6B144-84B1-4B01-9761-95D0E1E6E694}" type="presParOf" srcId="{9E14404E-61F1-459B-B600-57A19188327A}" destId="{7161DBA4-703F-495C-BE91-35AE2F3A3FA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382E5C-26AB-4C4D-B4A0-E08F85DD02DA}" type="doc">
      <dgm:prSet loTypeId="urn:microsoft.com/office/officeart/2005/8/layout/hList9" loCatId="list" qsTypeId="urn:microsoft.com/office/officeart/2005/8/quickstyle/simple1" qsCatId="simple" csTypeId="urn:microsoft.com/office/officeart/2005/8/colors/accent6_2" csCatId="accent6" phldr="1"/>
      <dgm:spPr/>
      <dgm:t>
        <a:bodyPr/>
        <a:lstStyle/>
        <a:p>
          <a:endParaRPr lang="it-IT"/>
        </a:p>
      </dgm:t>
    </dgm:pt>
    <dgm:pt modelId="{E08521AA-9BE7-4D8E-8E53-B4AAD2975ADF}">
      <dgm:prSet phldrT="[Testo]"/>
      <dgm:spPr/>
      <dgm:t>
        <a:bodyPr/>
        <a:lstStyle/>
        <a:p>
          <a:r>
            <a:rPr lang="it-IT" b="1" dirty="0">
              <a:latin typeface="FIGC - Azzurri" panose="00000500000000000000" pitchFamily="50" charset="0"/>
            </a:rPr>
            <a:t>S.S.D.</a:t>
          </a:r>
        </a:p>
      </dgm:t>
    </dgm:pt>
    <dgm:pt modelId="{40532808-A54F-440C-BD45-DBE954BD0A0D}" type="parTrans" cxnId="{57638C54-FF78-46DF-A980-46521904DCA9}">
      <dgm:prSet/>
      <dgm:spPr/>
      <dgm:t>
        <a:bodyPr/>
        <a:lstStyle/>
        <a:p>
          <a:endParaRPr lang="it-IT"/>
        </a:p>
      </dgm:t>
    </dgm:pt>
    <dgm:pt modelId="{57134EF7-DD1F-4B96-8BE2-A4F9CDFFAECE}" type="sibTrans" cxnId="{57638C54-FF78-46DF-A980-46521904DCA9}">
      <dgm:prSet/>
      <dgm:spPr/>
      <dgm:t>
        <a:bodyPr/>
        <a:lstStyle/>
        <a:p>
          <a:endParaRPr lang="it-IT"/>
        </a:p>
      </dgm:t>
    </dgm:pt>
    <dgm:pt modelId="{9B8A6B5C-4D8B-4605-BCAF-C404DD074597}">
      <dgm:prSet phldrT="[Testo]"/>
      <dgm:spPr/>
      <dgm:t>
        <a:bodyPr/>
        <a:lstStyle/>
        <a:p>
          <a:pPr rtl="0"/>
          <a:endParaRPr lang="it-IT" b="1" i="0" u="none" dirty="0"/>
        </a:p>
        <a:p>
          <a:pPr rtl="0"/>
          <a:r>
            <a:rPr lang="it-IT" u="none" strike="noStrike" dirty="0">
              <a:effectLst/>
              <a:latin typeface="FIGC - Azzurri" panose="00000500000000000000" pitchFamily="50" charset="0"/>
            </a:rPr>
            <a:t>Modulo richiesta</a:t>
          </a:r>
          <a:r>
            <a:rPr lang="it-IT" u="none" strike="noStrike" baseline="0" dirty="0">
              <a:effectLst/>
              <a:latin typeface="FIGC - Azzurri" panose="00000500000000000000" pitchFamily="50" charset="0"/>
            </a:rPr>
            <a:t> di conferimento</a:t>
          </a:r>
          <a:endParaRPr lang="it-IT" dirty="0"/>
        </a:p>
      </dgm:t>
    </dgm:pt>
    <dgm:pt modelId="{60A05432-7D4A-4947-AAB1-232EFDB0E876}" type="parTrans" cxnId="{ECD73498-A2DD-4D12-844E-56E05C987F90}">
      <dgm:prSet/>
      <dgm:spPr/>
      <dgm:t>
        <a:bodyPr/>
        <a:lstStyle/>
        <a:p>
          <a:endParaRPr lang="it-IT"/>
        </a:p>
      </dgm:t>
    </dgm:pt>
    <dgm:pt modelId="{E1A09686-8039-4A0D-B4FF-AB3FA10BE896}" type="sibTrans" cxnId="{ECD73498-A2DD-4D12-844E-56E05C987F90}">
      <dgm:prSet/>
      <dgm:spPr/>
      <dgm:t>
        <a:bodyPr/>
        <a:lstStyle/>
        <a:p>
          <a:endParaRPr lang="it-IT"/>
        </a:p>
      </dgm:t>
    </dgm:pt>
    <dgm:pt modelId="{F3D8C528-B442-4692-B1A8-025DCD2BB058}">
      <dgm:prSet phldrT="[Testo]"/>
      <dgm:spPr/>
      <dgm:t>
        <a:bodyPr/>
        <a:lstStyle/>
        <a:p>
          <a:r>
            <a:rPr lang="it-IT" u="none" strike="noStrike" dirty="0">
              <a:effectLst/>
              <a:latin typeface="FIGC - Azzurri" panose="00000500000000000000" pitchFamily="50" charset="0"/>
            </a:rPr>
            <a:t>Verbale assembleare deliberante l’approvazione dell’operazione </a:t>
          </a:r>
          <a:r>
            <a:rPr lang="it-IT" b="1" u="none" strike="noStrike" dirty="0">
              <a:solidFill>
                <a:srgbClr val="00B050"/>
              </a:solidFill>
              <a:effectLst/>
              <a:latin typeface="FIGC - Azzurri" panose="00000500000000000000" pitchFamily="50" charset="0"/>
            </a:rPr>
            <a:t>in </a:t>
          </a:r>
          <a:r>
            <a:rPr lang="it-IT" b="1" u="none" strike="noStrike" baseline="0" dirty="0">
              <a:solidFill>
                <a:srgbClr val="00B050"/>
              </a:solidFill>
              <a:effectLst/>
              <a:latin typeface="FIGC - Azzurri" panose="00000500000000000000" pitchFamily="50" charset="0"/>
            </a:rPr>
            <a:t>forma di atto pubblico</a:t>
          </a:r>
          <a:r>
            <a:rPr lang="it-IT" u="none" strike="noStrike" baseline="0" dirty="0">
              <a:effectLst/>
              <a:latin typeface="FIGC - Azzurri" panose="00000500000000000000" pitchFamily="50" charset="0"/>
            </a:rPr>
            <a:t> (dal notaio)</a:t>
          </a:r>
          <a:endParaRPr lang="it-IT" dirty="0"/>
        </a:p>
      </dgm:t>
    </dgm:pt>
    <dgm:pt modelId="{DF3EA490-D9C5-450D-A71D-7A07611EFC16}" type="parTrans" cxnId="{ACC8F119-F58E-49C7-A22B-D655995AB939}">
      <dgm:prSet/>
      <dgm:spPr/>
      <dgm:t>
        <a:bodyPr/>
        <a:lstStyle/>
        <a:p>
          <a:endParaRPr lang="it-IT"/>
        </a:p>
      </dgm:t>
    </dgm:pt>
    <dgm:pt modelId="{9D4CCD10-280E-44C7-A378-133B43A1A440}" type="sibTrans" cxnId="{ACC8F119-F58E-49C7-A22B-D655995AB939}">
      <dgm:prSet/>
      <dgm:spPr/>
      <dgm:t>
        <a:bodyPr/>
        <a:lstStyle/>
        <a:p>
          <a:endParaRPr lang="it-IT"/>
        </a:p>
      </dgm:t>
    </dgm:pt>
    <dgm:pt modelId="{55045F44-B52E-45D4-B607-F358112ABC5E}">
      <dgm:prSet phldrT="[Testo]"/>
      <dgm:spPr/>
      <dgm:t>
        <a:bodyPr/>
        <a:lstStyle/>
        <a:p>
          <a:r>
            <a:rPr lang="it-IT" b="1" dirty="0">
              <a:latin typeface="FIGC - Azzurri" panose="00000500000000000000" pitchFamily="50" charset="0"/>
            </a:rPr>
            <a:t>S.S.D.</a:t>
          </a:r>
        </a:p>
      </dgm:t>
    </dgm:pt>
    <dgm:pt modelId="{84B8ABDD-847F-4259-8965-243DFBBE6B67}" type="parTrans" cxnId="{F86541D1-8DC2-40BA-B850-FCB9ACD7FAB5}">
      <dgm:prSet/>
      <dgm:spPr/>
      <dgm:t>
        <a:bodyPr/>
        <a:lstStyle/>
        <a:p>
          <a:endParaRPr lang="it-IT"/>
        </a:p>
      </dgm:t>
    </dgm:pt>
    <dgm:pt modelId="{B26BB2DA-9D2D-4062-A5B0-40CFF1DFE98B}" type="sibTrans" cxnId="{F86541D1-8DC2-40BA-B850-FCB9ACD7FAB5}">
      <dgm:prSet/>
      <dgm:spPr/>
      <dgm:t>
        <a:bodyPr/>
        <a:lstStyle/>
        <a:p>
          <a:endParaRPr lang="it-IT"/>
        </a:p>
      </dgm:t>
    </dgm:pt>
    <dgm:pt modelId="{FE2C0D8C-F6E5-4FC6-B950-E2BE39C3055E}">
      <dgm:prSet phldrT="[Testo]"/>
      <dgm:spPr/>
      <dgm:t>
        <a:bodyPr/>
        <a:lstStyle/>
        <a:p>
          <a:r>
            <a:rPr kumimoji="0" lang="it-IT" b="0" i="0" u="none" strike="noStrike" cap="none" spc="0" normalizeH="0" baseline="0" noProof="0" dirty="0">
              <a:ln/>
              <a:effectLst/>
              <a:uLnTx/>
              <a:uFillTx/>
              <a:latin typeface="FIGC - Azzurri" panose="00000500000000000000" pitchFamily="50" charset="0"/>
              <a:ea typeface="+mn-ea"/>
              <a:cs typeface="+mn-cs"/>
            </a:rPr>
            <a:t>Atto costitutivo e statuto sociale della società che prosegue l’attività </a:t>
          </a:r>
          <a:r>
            <a:rPr lang="it-IT" b="1" u="none" strike="noStrike" dirty="0">
              <a:solidFill>
                <a:srgbClr val="00B050"/>
              </a:solidFill>
              <a:effectLst/>
              <a:latin typeface="FIGC - Azzurri" panose="00000500000000000000" pitchFamily="50" charset="0"/>
            </a:rPr>
            <a:t>in </a:t>
          </a:r>
          <a:r>
            <a:rPr lang="it-IT" b="1" u="none" strike="noStrike" baseline="0" dirty="0">
              <a:solidFill>
                <a:srgbClr val="00B050"/>
              </a:solidFill>
              <a:effectLst/>
              <a:latin typeface="FIGC - Azzurri" panose="00000500000000000000" pitchFamily="50" charset="0"/>
            </a:rPr>
            <a:t>forma di atto pubblico</a:t>
          </a:r>
          <a:r>
            <a:rPr lang="it-IT" u="none" strike="noStrike" baseline="0" dirty="0">
              <a:effectLst/>
              <a:latin typeface="FIGC - Azzurri" panose="00000500000000000000" pitchFamily="50" charset="0"/>
            </a:rPr>
            <a:t> (dal notaio)</a:t>
          </a:r>
          <a:endParaRPr lang="it-IT" dirty="0"/>
        </a:p>
      </dgm:t>
    </dgm:pt>
    <dgm:pt modelId="{452C7397-7462-478E-837C-90E6A7692631}" type="parTrans" cxnId="{C43B8771-A3B4-4D45-9A72-D78B9AD731EE}">
      <dgm:prSet/>
      <dgm:spPr/>
      <dgm:t>
        <a:bodyPr/>
        <a:lstStyle/>
        <a:p>
          <a:endParaRPr lang="it-IT"/>
        </a:p>
      </dgm:t>
    </dgm:pt>
    <dgm:pt modelId="{F5AB947A-D027-4F4C-9BC4-B5F45B70197F}" type="sibTrans" cxnId="{C43B8771-A3B4-4D45-9A72-D78B9AD731EE}">
      <dgm:prSet/>
      <dgm:spPr/>
      <dgm:t>
        <a:bodyPr/>
        <a:lstStyle/>
        <a:p>
          <a:endParaRPr lang="it-IT"/>
        </a:p>
      </dgm:t>
    </dgm:pt>
    <dgm:pt modelId="{C58B3E67-15CC-48EE-8B7D-C2742E7433C0}">
      <dgm:prSet phldrT="[Testo]"/>
      <dgm:spPr/>
      <dgm:t>
        <a:bodyPr/>
        <a:lstStyle/>
        <a:p>
          <a:pPr rtl="0"/>
          <a:r>
            <a:rPr kumimoji="0" lang="it-IT" b="0" i="0" u="none" strike="noStrike" cap="none" spc="0" normalizeH="0" baseline="0" noProof="0" dirty="0">
              <a:ln/>
              <a:effectLst/>
              <a:uLnTx/>
              <a:uFillTx/>
              <a:latin typeface="FIGC - Azzurri" panose="00000500000000000000" pitchFamily="50" charset="0"/>
              <a:ea typeface="+mn-ea"/>
              <a:cs typeface="+mn-cs"/>
            </a:rPr>
            <a:t>Elenco nominativo dei componenti dell’organo direttivo della Società conferita e della Società conferitaria</a:t>
          </a:r>
          <a:endParaRPr lang="it-IT" dirty="0"/>
        </a:p>
      </dgm:t>
    </dgm:pt>
    <dgm:pt modelId="{502EEA08-8479-416E-BB75-FDE1FBE152C9}" type="parTrans" cxnId="{D255E9FE-00EB-43FD-8A85-5F499FFEBF19}">
      <dgm:prSet/>
      <dgm:spPr/>
      <dgm:t>
        <a:bodyPr/>
        <a:lstStyle/>
        <a:p>
          <a:endParaRPr lang="it-IT"/>
        </a:p>
      </dgm:t>
    </dgm:pt>
    <dgm:pt modelId="{70336D0E-AF7C-4646-BEEE-41DBAC55E2D9}" type="sibTrans" cxnId="{D255E9FE-00EB-43FD-8A85-5F499FFEBF19}">
      <dgm:prSet/>
      <dgm:spPr/>
      <dgm:t>
        <a:bodyPr/>
        <a:lstStyle/>
        <a:p>
          <a:endParaRPr lang="it-IT"/>
        </a:p>
      </dgm:t>
    </dgm:pt>
    <dgm:pt modelId="{B2C6170E-A8B0-4128-8A8B-643B2D7EE9D3}">
      <dgm:prSet/>
      <dgm:spPr/>
      <dgm:t>
        <a:bodyPr/>
        <a:lstStyle/>
        <a:p>
          <a:r>
            <a:rPr lang="it-IT" u="none" strike="noStrike" baseline="0" dirty="0">
              <a:effectLst/>
              <a:latin typeface="FIGC - Azzurri" panose="00000500000000000000" pitchFamily="50" charset="0"/>
            </a:rPr>
            <a:t>Atto di conferimento </a:t>
          </a:r>
          <a:r>
            <a:rPr lang="it-IT" b="1" u="none" strike="noStrike" baseline="0" dirty="0">
              <a:solidFill>
                <a:srgbClr val="00B050"/>
              </a:solidFill>
              <a:effectLst/>
              <a:latin typeface="FIGC - Azzurri" panose="00000500000000000000" pitchFamily="50" charset="0"/>
            </a:rPr>
            <a:t>in forma di atto pubblico</a:t>
          </a:r>
          <a:r>
            <a:rPr lang="it-IT" u="none" strike="noStrike" baseline="0" dirty="0">
              <a:effectLst/>
              <a:latin typeface="FIGC - Azzurri" panose="00000500000000000000" pitchFamily="50" charset="0"/>
            </a:rPr>
            <a:t> (dal notaio) con perizia di stima</a:t>
          </a:r>
          <a:endParaRPr lang="it-IT" b="0" i="0" u="none" strike="noStrike" dirty="0">
            <a:effectLst/>
            <a:latin typeface="FIGC - Azzurri" panose="00000500000000000000" pitchFamily="50" charset="0"/>
          </a:endParaRPr>
        </a:p>
      </dgm:t>
    </dgm:pt>
    <dgm:pt modelId="{9AD3F20A-F7F1-4CE3-A4B8-4F92817A30E2}" type="parTrans" cxnId="{982592CB-905D-4645-A72F-C70DC3FD8FDF}">
      <dgm:prSet/>
      <dgm:spPr/>
      <dgm:t>
        <a:bodyPr/>
        <a:lstStyle/>
        <a:p>
          <a:endParaRPr lang="it-IT"/>
        </a:p>
      </dgm:t>
    </dgm:pt>
    <dgm:pt modelId="{8F46999F-CAFB-4CAD-8ED3-2FF5E82ECAAD}" type="sibTrans" cxnId="{982592CB-905D-4645-A72F-C70DC3FD8FDF}">
      <dgm:prSet/>
      <dgm:spPr/>
      <dgm:t>
        <a:bodyPr/>
        <a:lstStyle/>
        <a:p>
          <a:endParaRPr lang="it-IT"/>
        </a:p>
      </dgm:t>
    </dgm:pt>
    <dgm:pt modelId="{EACA3F9D-58BF-4963-97BD-8E0A267BF1B2}">
      <dgm:prSet phldrT="[Testo]"/>
      <dgm:spPr/>
      <dgm:t>
        <a:bodyPr/>
        <a:lstStyle/>
        <a:p>
          <a:pPr rtl="0"/>
          <a:r>
            <a:rPr kumimoji="0" lang="it-IT" b="0" i="0" u="none" strike="noStrike" cap="none" spc="0" normalizeH="0" baseline="0" noProof="0" dirty="0">
              <a:ln/>
              <a:effectLst/>
              <a:uLnTx/>
              <a:uFillTx/>
              <a:latin typeface="FIGC - Azzurri" panose="00000500000000000000" pitchFamily="50" charset="0"/>
              <a:ea typeface="+mn-ea"/>
              <a:cs typeface="+mn-cs"/>
            </a:rPr>
            <a:t>Ricevuta della comunicazione all’Agenzia Entrate e mod. AA7/10 inviato/depositato all’A.E.</a:t>
          </a:r>
          <a:endParaRPr lang="it-IT" dirty="0"/>
        </a:p>
      </dgm:t>
    </dgm:pt>
    <dgm:pt modelId="{6FB3196D-1CD9-415F-B9B4-38450EFFBDE7}" type="parTrans" cxnId="{D33025FE-A9B6-4DFE-9945-83C9CC7CE677}">
      <dgm:prSet/>
      <dgm:spPr/>
      <dgm:t>
        <a:bodyPr/>
        <a:lstStyle/>
        <a:p>
          <a:endParaRPr lang="it-IT"/>
        </a:p>
      </dgm:t>
    </dgm:pt>
    <dgm:pt modelId="{AF794D60-685D-46C6-B794-3C0509BE7B48}" type="sibTrans" cxnId="{D33025FE-A9B6-4DFE-9945-83C9CC7CE677}">
      <dgm:prSet/>
      <dgm:spPr/>
      <dgm:t>
        <a:bodyPr/>
        <a:lstStyle/>
        <a:p>
          <a:endParaRPr lang="it-IT"/>
        </a:p>
      </dgm:t>
    </dgm:pt>
    <dgm:pt modelId="{BD5DEBFC-D344-4D82-809A-4A4228A5B207}" type="pres">
      <dgm:prSet presAssocID="{C8382E5C-26AB-4C4D-B4A0-E08F85DD02DA}" presName="list" presStyleCnt="0">
        <dgm:presLayoutVars>
          <dgm:dir/>
          <dgm:animLvl val="lvl"/>
        </dgm:presLayoutVars>
      </dgm:prSet>
      <dgm:spPr/>
    </dgm:pt>
    <dgm:pt modelId="{5EDAE11C-954C-40FE-9BEE-5A0712831008}" type="pres">
      <dgm:prSet presAssocID="{E08521AA-9BE7-4D8E-8E53-B4AAD2975ADF}" presName="posSpace" presStyleCnt="0"/>
      <dgm:spPr/>
    </dgm:pt>
    <dgm:pt modelId="{7AF53BCF-6D66-43BE-B9BE-5B779466BC4D}" type="pres">
      <dgm:prSet presAssocID="{E08521AA-9BE7-4D8E-8E53-B4AAD2975ADF}" presName="vertFlow" presStyleCnt="0"/>
      <dgm:spPr/>
    </dgm:pt>
    <dgm:pt modelId="{C249C4AA-1294-4716-A52A-F37A8E61C205}" type="pres">
      <dgm:prSet presAssocID="{E08521AA-9BE7-4D8E-8E53-B4AAD2975ADF}" presName="topSpace" presStyleCnt="0"/>
      <dgm:spPr/>
    </dgm:pt>
    <dgm:pt modelId="{C7FBF8F3-216B-465D-B64E-D98A010858D2}" type="pres">
      <dgm:prSet presAssocID="{E08521AA-9BE7-4D8E-8E53-B4AAD2975ADF}" presName="firstComp" presStyleCnt="0"/>
      <dgm:spPr/>
    </dgm:pt>
    <dgm:pt modelId="{73AA9E29-044F-4047-8227-5C8A4BC6BF0E}" type="pres">
      <dgm:prSet presAssocID="{E08521AA-9BE7-4D8E-8E53-B4AAD2975ADF}" presName="firstChild" presStyleLbl="bgAccFollowNode1" presStyleIdx="0" presStyleCnt="6"/>
      <dgm:spPr/>
    </dgm:pt>
    <dgm:pt modelId="{B4A3DC98-DAA4-40F9-92E3-5B590D5A89FB}" type="pres">
      <dgm:prSet presAssocID="{E08521AA-9BE7-4D8E-8E53-B4AAD2975ADF}" presName="firstChildTx" presStyleLbl="bgAccFollowNode1" presStyleIdx="0" presStyleCnt="6">
        <dgm:presLayoutVars>
          <dgm:bulletEnabled val="1"/>
        </dgm:presLayoutVars>
      </dgm:prSet>
      <dgm:spPr/>
    </dgm:pt>
    <dgm:pt modelId="{75F980AA-FCBC-4C3D-9139-A5F8E2CFC5CE}" type="pres">
      <dgm:prSet presAssocID="{F3D8C528-B442-4692-B1A8-025DCD2BB058}" presName="comp" presStyleCnt="0"/>
      <dgm:spPr/>
    </dgm:pt>
    <dgm:pt modelId="{FD144484-2241-4568-9AF2-C3DE8D9BA618}" type="pres">
      <dgm:prSet presAssocID="{F3D8C528-B442-4692-B1A8-025DCD2BB058}" presName="child" presStyleLbl="bgAccFollowNode1" presStyleIdx="1" presStyleCnt="6"/>
      <dgm:spPr/>
    </dgm:pt>
    <dgm:pt modelId="{6A429EB3-DD13-41C7-A815-D96AFA2DA5B8}" type="pres">
      <dgm:prSet presAssocID="{F3D8C528-B442-4692-B1A8-025DCD2BB058}" presName="childTx" presStyleLbl="bgAccFollowNode1" presStyleIdx="1" presStyleCnt="6">
        <dgm:presLayoutVars>
          <dgm:bulletEnabled val="1"/>
        </dgm:presLayoutVars>
      </dgm:prSet>
      <dgm:spPr/>
    </dgm:pt>
    <dgm:pt modelId="{FBAE367A-7028-48A4-A17D-10DAB69070AE}" type="pres">
      <dgm:prSet presAssocID="{B2C6170E-A8B0-4128-8A8B-643B2D7EE9D3}" presName="comp" presStyleCnt="0"/>
      <dgm:spPr/>
    </dgm:pt>
    <dgm:pt modelId="{1CC80BA5-57C0-4365-8F53-53D632FCA1E7}" type="pres">
      <dgm:prSet presAssocID="{B2C6170E-A8B0-4128-8A8B-643B2D7EE9D3}" presName="child" presStyleLbl="bgAccFollowNode1" presStyleIdx="2" presStyleCnt="6"/>
      <dgm:spPr/>
    </dgm:pt>
    <dgm:pt modelId="{228C29DF-CD13-4189-BBEF-AF1B15E33E50}" type="pres">
      <dgm:prSet presAssocID="{B2C6170E-A8B0-4128-8A8B-643B2D7EE9D3}" presName="childTx" presStyleLbl="bgAccFollowNode1" presStyleIdx="2" presStyleCnt="6">
        <dgm:presLayoutVars>
          <dgm:bulletEnabled val="1"/>
        </dgm:presLayoutVars>
      </dgm:prSet>
      <dgm:spPr/>
    </dgm:pt>
    <dgm:pt modelId="{3DB57CBE-2D69-4A8C-8423-37A30FDED553}" type="pres">
      <dgm:prSet presAssocID="{E08521AA-9BE7-4D8E-8E53-B4AAD2975ADF}" presName="negSpace" presStyleCnt="0"/>
      <dgm:spPr/>
    </dgm:pt>
    <dgm:pt modelId="{5A7DD3AB-9F45-4BAE-AEC8-93EEDF0C3E0B}" type="pres">
      <dgm:prSet presAssocID="{E08521AA-9BE7-4D8E-8E53-B4AAD2975ADF}" presName="circle" presStyleLbl="node1" presStyleIdx="0" presStyleCnt="2" custLinFactNeighborX="-1039" custLinFactNeighborY="519"/>
      <dgm:spPr/>
    </dgm:pt>
    <dgm:pt modelId="{6971503C-1820-4896-860F-E553388D9073}" type="pres">
      <dgm:prSet presAssocID="{57134EF7-DD1F-4B96-8BE2-A4F9CDFFAECE}" presName="transSpace" presStyleCnt="0"/>
      <dgm:spPr/>
    </dgm:pt>
    <dgm:pt modelId="{42BE6C03-1FE9-4B95-B37E-6BA99E59BBF1}" type="pres">
      <dgm:prSet presAssocID="{55045F44-B52E-45D4-B607-F358112ABC5E}" presName="posSpace" presStyleCnt="0"/>
      <dgm:spPr/>
    </dgm:pt>
    <dgm:pt modelId="{CEAD807E-4438-45A5-8556-0C5E36207958}" type="pres">
      <dgm:prSet presAssocID="{55045F44-B52E-45D4-B607-F358112ABC5E}" presName="vertFlow" presStyleCnt="0"/>
      <dgm:spPr/>
    </dgm:pt>
    <dgm:pt modelId="{7CE8349A-EC6C-4927-847C-244B60007BF6}" type="pres">
      <dgm:prSet presAssocID="{55045F44-B52E-45D4-B607-F358112ABC5E}" presName="topSpace" presStyleCnt="0"/>
      <dgm:spPr/>
    </dgm:pt>
    <dgm:pt modelId="{79FBEFCD-698C-4782-B57D-363A0EADE836}" type="pres">
      <dgm:prSet presAssocID="{55045F44-B52E-45D4-B607-F358112ABC5E}" presName="firstComp" presStyleCnt="0"/>
      <dgm:spPr/>
    </dgm:pt>
    <dgm:pt modelId="{EB4C775A-BE57-4A54-8B66-7DD0A87F4B62}" type="pres">
      <dgm:prSet presAssocID="{55045F44-B52E-45D4-B607-F358112ABC5E}" presName="firstChild" presStyleLbl="bgAccFollowNode1" presStyleIdx="3" presStyleCnt="6"/>
      <dgm:spPr/>
    </dgm:pt>
    <dgm:pt modelId="{096883C9-685A-43FF-BBCA-702DC34A0BE5}" type="pres">
      <dgm:prSet presAssocID="{55045F44-B52E-45D4-B607-F358112ABC5E}" presName="firstChildTx" presStyleLbl="bgAccFollowNode1" presStyleIdx="3" presStyleCnt="6">
        <dgm:presLayoutVars>
          <dgm:bulletEnabled val="1"/>
        </dgm:presLayoutVars>
      </dgm:prSet>
      <dgm:spPr/>
    </dgm:pt>
    <dgm:pt modelId="{474FE472-40AE-41F8-AB4A-8EEE205E80AD}" type="pres">
      <dgm:prSet presAssocID="{C58B3E67-15CC-48EE-8B7D-C2742E7433C0}" presName="comp" presStyleCnt="0"/>
      <dgm:spPr/>
    </dgm:pt>
    <dgm:pt modelId="{44285A30-1921-4A1D-8F93-EDD510B211D3}" type="pres">
      <dgm:prSet presAssocID="{C58B3E67-15CC-48EE-8B7D-C2742E7433C0}" presName="child" presStyleLbl="bgAccFollowNode1" presStyleIdx="4" presStyleCnt="6"/>
      <dgm:spPr/>
    </dgm:pt>
    <dgm:pt modelId="{2CAA3D39-6AAC-4E4D-BA22-592146F00444}" type="pres">
      <dgm:prSet presAssocID="{C58B3E67-15CC-48EE-8B7D-C2742E7433C0}" presName="childTx" presStyleLbl="bgAccFollowNode1" presStyleIdx="4" presStyleCnt="6">
        <dgm:presLayoutVars>
          <dgm:bulletEnabled val="1"/>
        </dgm:presLayoutVars>
      </dgm:prSet>
      <dgm:spPr/>
    </dgm:pt>
    <dgm:pt modelId="{C933F7B1-3902-4F67-A373-2C4A2C70B91D}" type="pres">
      <dgm:prSet presAssocID="{EACA3F9D-58BF-4963-97BD-8E0A267BF1B2}" presName="comp" presStyleCnt="0"/>
      <dgm:spPr/>
    </dgm:pt>
    <dgm:pt modelId="{8BB60CD1-22C6-40CF-8F4A-3BBAA731C403}" type="pres">
      <dgm:prSet presAssocID="{EACA3F9D-58BF-4963-97BD-8E0A267BF1B2}" presName="child" presStyleLbl="bgAccFollowNode1" presStyleIdx="5" presStyleCnt="6"/>
      <dgm:spPr/>
    </dgm:pt>
    <dgm:pt modelId="{9AD25616-0D6C-416D-8EFD-714EB6D99A45}" type="pres">
      <dgm:prSet presAssocID="{EACA3F9D-58BF-4963-97BD-8E0A267BF1B2}" presName="childTx" presStyleLbl="bgAccFollowNode1" presStyleIdx="5" presStyleCnt="6">
        <dgm:presLayoutVars>
          <dgm:bulletEnabled val="1"/>
        </dgm:presLayoutVars>
      </dgm:prSet>
      <dgm:spPr/>
    </dgm:pt>
    <dgm:pt modelId="{B7C6F416-A962-4553-A031-254E28BC7938}" type="pres">
      <dgm:prSet presAssocID="{55045F44-B52E-45D4-B607-F358112ABC5E}" presName="negSpace" presStyleCnt="0"/>
      <dgm:spPr/>
    </dgm:pt>
    <dgm:pt modelId="{F7960B69-4246-4BA8-9E42-7459913612AB}" type="pres">
      <dgm:prSet presAssocID="{55045F44-B52E-45D4-B607-F358112ABC5E}" presName="circle" presStyleLbl="node1" presStyleIdx="1" presStyleCnt="2"/>
      <dgm:spPr/>
    </dgm:pt>
  </dgm:ptLst>
  <dgm:cxnLst>
    <dgm:cxn modelId="{71AE3F03-1AC9-462E-AD2D-248564621E46}" type="presOf" srcId="{FE2C0D8C-F6E5-4FC6-B950-E2BE39C3055E}" destId="{096883C9-685A-43FF-BBCA-702DC34A0BE5}" srcOrd="1" destOrd="0" presId="urn:microsoft.com/office/officeart/2005/8/layout/hList9"/>
    <dgm:cxn modelId="{00380906-DA03-4926-9B1C-1CB6BDC14996}" type="presOf" srcId="{FE2C0D8C-F6E5-4FC6-B950-E2BE39C3055E}" destId="{EB4C775A-BE57-4A54-8B66-7DD0A87F4B62}" srcOrd="0" destOrd="0" presId="urn:microsoft.com/office/officeart/2005/8/layout/hList9"/>
    <dgm:cxn modelId="{ACC8F119-F58E-49C7-A22B-D655995AB939}" srcId="{E08521AA-9BE7-4D8E-8E53-B4AAD2975ADF}" destId="{F3D8C528-B442-4692-B1A8-025DCD2BB058}" srcOrd="1" destOrd="0" parTransId="{DF3EA490-D9C5-450D-A71D-7A07611EFC16}" sibTransId="{9D4CCD10-280E-44C7-A378-133B43A1A440}"/>
    <dgm:cxn modelId="{49DBFA1A-8C5A-4869-80D7-53F0465E5A96}" type="presOf" srcId="{B2C6170E-A8B0-4128-8A8B-643B2D7EE9D3}" destId="{228C29DF-CD13-4189-BBEF-AF1B15E33E50}" srcOrd="1" destOrd="0" presId="urn:microsoft.com/office/officeart/2005/8/layout/hList9"/>
    <dgm:cxn modelId="{0D9E2337-5300-4AD0-8DEE-B1299EE4D0E2}" type="presOf" srcId="{B2C6170E-A8B0-4128-8A8B-643B2D7EE9D3}" destId="{1CC80BA5-57C0-4365-8F53-53D632FCA1E7}" srcOrd="0" destOrd="0" presId="urn:microsoft.com/office/officeart/2005/8/layout/hList9"/>
    <dgm:cxn modelId="{07E3DE6D-1BF0-4AD2-A196-5A19BDCC3DA4}" type="presOf" srcId="{EACA3F9D-58BF-4963-97BD-8E0A267BF1B2}" destId="{8BB60CD1-22C6-40CF-8F4A-3BBAA731C403}" srcOrd="0" destOrd="0" presId="urn:microsoft.com/office/officeart/2005/8/layout/hList9"/>
    <dgm:cxn modelId="{C43B8771-A3B4-4D45-9A72-D78B9AD731EE}" srcId="{55045F44-B52E-45D4-B607-F358112ABC5E}" destId="{FE2C0D8C-F6E5-4FC6-B950-E2BE39C3055E}" srcOrd="0" destOrd="0" parTransId="{452C7397-7462-478E-837C-90E6A7692631}" sibTransId="{F5AB947A-D027-4F4C-9BC4-B5F45B70197F}"/>
    <dgm:cxn modelId="{57638C54-FF78-46DF-A980-46521904DCA9}" srcId="{C8382E5C-26AB-4C4D-B4A0-E08F85DD02DA}" destId="{E08521AA-9BE7-4D8E-8E53-B4AAD2975ADF}" srcOrd="0" destOrd="0" parTransId="{40532808-A54F-440C-BD45-DBE954BD0A0D}" sibTransId="{57134EF7-DD1F-4B96-8BE2-A4F9CDFFAECE}"/>
    <dgm:cxn modelId="{CDE55A56-F184-4B15-949F-99A0F92896C7}" type="presOf" srcId="{F3D8C528-B442-4692-B1A8-025DCD2BB058}" destId="{FD144484-2241-4568-9AF2-C3DE8D9BA618}" srcOrd="0" destOrd="0" presId="urn:microsoft.com/office/officeart/2005/8/layout/hList9"/>
    <dgm:cxn modelId="{32950D8B-78C6-4346-9C00-D7F1CF082E9D}" type="presOf" srcId="{9B8A6B5C-4D8B-4605-BCAF-C404DD074597}" destId="{73AA9E29-044F-4047-8227-5C8A4BC6BF0E}" srcOrd="0" destOrd="0" presId="urn:microsoft.com/office/officeart/2005/8/layout/hList9"/>
    <dgm:cxn modelId="{EAE03996-B569-4B32-98B0-049E65E85E7B}" type="presOf" srcId="{C58B3E67-15CC-48EE-8B7D-C2742E7433C0}" destId="{44285A30-1921-4A1D-8F93-EDD510B211D3}" srcOrd="0" destOrd="0" presId="urn:microsoft.com/office/officeart/2005/8/layout/hList9"/>
    <dgm:cxn modelId="{1AE34296-6151-4502-A07D-2FBDEF4F5E53}" type="presOf" srcId="{C8382E5C-26AB-4C4D-B4A0-E08F85DD02DA}" destId="{BD5DEBFC-D344-4D82-809A-4A4228A5B207}" srcOrd="0" destOrd="0" presId="urn:microsoft.com/office/officeart/2005/8/layout/hList9"/>
    <dgm:cxn modelId="{ECD73498-A2DD-4D12-844E-56E05C987F90}" srcId="{E08521AA-9BE7-4D8E-8E53-B4AAD2975ADF}" destId="{9B8A6B5C-4D8B-4605-BCAF-C404DD074597}" srcOrd="0" destOrd="0" parTransId="{60A05432-7D4A-4947-AAB1-232EFDB0E876}" sibTransId="{E1A09686-8039-4A0D-B4FF-AB3FA10BE896}"/>
    <dgm:cxn modelId="{D239CC98-AF9E-4537-9AD9-3F51993AED1B}" type="presOf" srcId="{9B8A6B5C-4D8B-4605-BCAF-C404DD074597}" destId="{B4A3DC98-DAA4-40F9-92E3-5B590D5A89FB}" srcOrd="1" destOrd="0" presId="urn:microsoft.com/office/officeart/2005/8/layout/hList9"/>
    <dgm:cxn modelId="{28A4BBA1-6990-4360-9060-880D03495CA2}" type="presOf" srcId="{F3D8C528-B442-4692-B1A8-025DCD2BB058}" destId="{6A429EB3-DD13-41C7-A815-D96AFA2DA5B8}" srcOrd="1" destOrd="0" presId="urn:microsoft.com/office/officeart/2005/8/layout/hList9"/>
    <dgm:cxn modelId="{98069FC2-4B01-441D-A53A-0EB85CE9F461}" type="presOf" srcId="{55045F44-B52E-45D4-B607-F358112ABC5E}" destId="{F7960B69-4246-4BA8-9E42-7459913612AB}" srcOrd="0" destOrd="0" presId="urn:microsoft.com/office/officeart/2005/8/layout/hList9"/>
    <dgm:cxn modelId="{982592CB-905D-4645-A72F-C70DC3FD8FDF}" srcId="{E08521AA-9BE7-4D8E-8E53-B4AAD2975ADF}" destId="{B2C6170E-A8B0-4128-8A8B-643B2D7EE9D3}" srcOrd="2" destOrd="0" parTransId="{9AD3F20A-F7F1-4CE3-A4B8-4F92817A30E2}" sibTransId="{8F46999F-CAFB-4CAD-8ED3-2FF5E82ECAAD}"/>
    <dgm:cxn modelId="{F86541D1-8DC2-40BA-B850-FCB9ACD7FAB5}" srcId="{C8382E5C-26AB-4C4D-B4A0-E08F85DD02DA}" destId="{55045F44-B52E-45D4-B607-F358112ABC5E}" srcOrd="1" destOrd="0" parTransId="{84B8ABDD-847F-4259-8965-243DFBBE6B67}" sibTransId="{B26BB2DA-9D2D-4062-A5B0-40CFF1DFE98B}"/>
    <dgm:cxn modelId="{C83795DA-D2CC-46EB-B166-D03567B2B737}" type="presOf" srcId="{EACA3F9D-58BF-4963-97BD-8E0A267BF1B2}" destId="{9AD25616-0D6C-416D-8EFD-714EB6D99A45}" srcOrd="1" destOrd="0" presId="urn:microsoft.com/office/officeart/2005/8/layout/hList9"/>
    <dgm:cxn modelId="{6CAAFAF0-5169-4638-8B9D-71EE5FC5D8CC}" type="presOf" srcId="{E08521AA-9BE7-4D8E-8E53-B4AAD2975ADF}" destId="{5A7DD3AB-9F45-4BAE-AEC8-93EEDF0C3E0B}" srcOrd="0" destOrd="0" presId="urn:microsoft.com/office/officeart/2005/8/layout/hList9"/>
    <dgm:cxn modelId="{E078C2F9-50C8-4859-81C4-2746AACD54A9}" type="presOf" srcId="{C58B3E67-15CC-48EE-8B7D-C2742E7433C0}" destId="{2CAA3D39-6AAC-4E4D-BA22-592146F00444}" srcOrd="1" destOrd="0" presId="urn:microsoft.com/office/officeart/2005/8/layout/hList9"/>
    <dgm:cxn modelId="{D33025FE-A9B6-4DFE-9945-83C9CC7CE677}" srcId="{55045F44-B52E-45D4-B607-F358112ABC5E}" destId="{EACA3F9D-58BF-4963-97BD-8E0A267BF1B2}" srcOrd="2" destOrd="0" parTransId="{6FB3196D-1CD9-415F-B9B4-38450EFFBDE7}" sibTransId="{AF794D60-685D-46C6-B794-3C0509BE7B48}"/>
    <dgm:cxn modelId="{D255E9FE-00EB-43FD-8A85-5F499FFEBF19}" srcId="{55045F44-B52E-45D4-B607-F358112ABC5E}" destId="{C58B3E67-15CC-48EE-8B7D-C2742E7433C0}" srcOrd="1" destOrd="0" parTransId="{502EEA08-8479-416E-BB75-FDE1FBE152C9}" sibTransId="{70336D0E-AF7C-4646-BEEE-41DBAC55E2D9}"/>
    <dgm:cxn modelId="{65FC7059-B305-4AAB-8A23-64C4337727B0}" type="presParOf" srcId="{BD5DEBFC-D344-4D82-809A-4A4228A5B207}" destId="{5EDAE11C-954C-40FE-9BEE-5A0712831008}" srcOrd="0" destOrd="0" presId="urn:microsoft.com/office/officeart/2005/8/layout/hList9"/>
    <dgm:cxn modelId="{71B4BB58-1E92-4DD2-9BDF-43AE8E4B7B26}" type="presParOf" srcId="{BD5DEBFC-D344-4D82-809A-4A4228A5B207}" destId="{7AF53BCF-6D66-43BE-B9BE-5B779466BC4D}" srcOrd="1" destOrd="0" presId="urn:microsoft.com/office/officeart/2005/8/layout/hList9"/>
    <dgm:cxn modelId="{5FC3BBDF-9250-433D-9E00-A4BE5CDED559}" type="presParOf" srcId="{7AF53BCF-6D66-43BE-B9BE-5B779466BC4D}" destId="{C249C4AA-1294-4716-A52A-F37A8E61C205}" srcOrd="0" destOrd="0" presId="urn:microsoft.com/office/officeart/2005/8/layout/hList9"/>
    <dgm:cxn modelId="{6604D699-3D74-4AA4-A392-A9EA4222053F}" type="presParOf" srcId="{7AF53BCF-6D66-43BE-B9BE-5B779466BC4D}" destId="{C7FBF8F3-216B-465D-B64E-D98A010858D2}" srcOrd="1" destOrd="0" presId="urn:microsoft.com/office/officeart/2005/8/layout/hList9"/>
    <dgm:cxn modelId="{701A6340-6B45-4263-BE96-A54816401BAB}" type="presParOf" srcId="{C7FBF8F3-216B-465D-B64E-D98A010858D2}" destId="{73AA9E29-044F-4047-8227-5C8A4BC6BF0E}" srcOrd="0" destOrd="0" presId="urn:microsoft.com/office/officeart/2005/8/layout/hList9"/>
    <dgm:cxn modelId="{F06ECE7B-7D19-4B21-9247-7857914B88D6}" type="presParOf" srcId="{C7FBF8F3-216B-465D-B64E-D98A010858D2}" destId="{B4A3DC98-DAA4-40F9-92E3-5B590D5A89FB}" srcOrd="1" destOrd="0" presId="urn:microsoft.com/office/officeart/2005/8/layout/hList9"/>
    <dgm:cxn modelId="{FAC12D3A-2C65-4240-BD1E-0B563A1D412D}" type="presParOf" srcId="{7AF53BCF-6D66-43BE-B9BE-5B779466BC4D}" destId="{75F980AA-FCBC-4C3D-9139-A5F8E2CFC5CE}" srcOrd="2" destOrd="0" presId="urn:microsoft.com/office/officeart/2005/8/layout/hList9"/>
    <dgm:cxn modelId="{2429ACEC-2502-4E46-B6EC-17141DE7B995}" type="presParOf" srcId="{75F980AA-FCBC-4C3D-9139-A5F8E2CFC5CE}" destId="{FD144484-2241-4568-9AF2-C3DE8D9BA618}" srcOrd="0" destOrd="0" presId="urn:microsoft.com/office/officeart/2005/8/layout/hList9"/>
    <dgm:cxn modelId="{5E05F11D-20B4-4E01-A36E-3761D3C30B6E}" type="presParOf" srcId="{75F980AA-FCBC-4C3D-9139-A5F8E2CFC5CE}" destId="{6A429EB3-DD13-41C7-A815-D96AFA2DA5B8}" srcOrd="1" destOrd="0" presId="urn:microsoft.com/office/officeart/2005/8/layout/hList9"/>
    <dgm:cxn modelId="{62DA5A1D-AEE1-481A-9391-DA20C7DF860E}" type="presParOf" srcId="{7AF53BCF-6D66-43BE-B9BE-5B779466BC4D}" destId="{FBAE367A-7028-48A4-A17D-10DAB69070AE}" srcOrd="3" destOrd="0" presId="urn:microsoft.com/office/officeart/2005/8/layout/hList9"/>
    <dgm:cxn modelId="{5182D9BE-AE85-4364-BEA9-D7788CB24D66}" type="presParOf" srcId="{FBAE367A-7028-48A4-A17D-10DAB69070AE}" destId="{1CC80BA5-57C0-4365-8F53-53D632FCA1E7}" srcOrd="0" destOrd="0" presId="urn:microsoft.com/office/officeart/2005/8/layout/hList9"/>
    <dgm:cxn modelId="{A4492605-0414-4CCB-A7F4-3FAE04736B8C}" type="presParOf" srcId="{FBAE367A-7028-48A4-A17D-10DAB69070AE}" destId="{228C29DF-CD13-4189-BBEF-AF1B15E33E50}" srcOrd="1" destOrd="0" presId="urn:microsoft.com/office/officeart/2005/8/layout/hList9"/>
    <dgm:cxn modelId="{E2BA916A-8925-4351-8B97-4574385376C7}" type="presParOf" srcId="{BD5DEBFC-D344-4D82-809A-4A4228A5B207}" destId="{3DB57CBE-2D69-4A8C-8423-37A30FDED553}" srcOrd="2" destOrd="0" presId="urn:microsoft.com/office/officeart/2005/8/layout/hList9"/>
    <dgm:cxn modelId="{A8A15651-69E6-45B7-8C46-6F079B7E56EF}" type="presParOf" srcId="{BD5DEBFC-D344-4D82-809A-4A4228A5B207}" destId="{5A7DD3AB-9F45-4BAE-AEC8-93EEDF0C3E0B}" srcOrd="3" destOrd="0" presId="urn:microsoft.com/office/officeart/2005/8/layout/hList9"/>
    <dgm:cxn modelId="{6CC13ABE-FCBC-499D-97E3-5BF1C3327817}" type="presParOf" srcId="{BD5DEBFC-D344-4D82-809A-4A4228A5B207}" destId="{6971503C-1820-4896-860F-E553388D9073}" srcOrd="4" destOrd="0" presId="urn:microsoft.com/office/officeart/2005/8/layout/hList9"/>
    <dgm:cxn modelId="{467BB2E3-EA3F-4ED7-8238-C45F707186C2}" type="presParOf" srcId="{BD5DEBFC-D344-4D82-809A-4A4228A5B207}" destId="{42BE6C03-1FE9-4B95-B37E-6BA99E59BBF1}" srcOrd="5" destOrd="0" presId="urn:microsoft.com/office/officeart/2005/8/layout/hList9"/>
    <dgm:cxn modelId="{4C622E56-F390-4D51-9251-1D1D0EF4A52B}" type="presParOf" srcId="{BD5DEBFC-D344-4D82-809A-4A4228A5B207}" destId="{CEAD807E-4438-45A5-8556-0C5E36207958}" srcOrd="6" destOrd="0" presId="urn:microsoft.com/office/officeart/2005/8/layout/hList9"/>
    <dgm:cxn modelId="{EB1D2627-847C-4156-937A-D3F6CBDFB287}" type="presParOf" srcId="{CEAD807E-4438-45A5-8556-0C5E36207958}" destId="{7CE8349A-EC6C-4927-847C-244B60007BF6}" srcOrd="0" destOrd="0" presId="urn:microsoft.com/office/officeart/2005/8/layout/hList9"/>
    <dgm:cxn modelId="{2EC7CAD3-0F10-4AF0-9CC5-04E6454985D6}" type="presParOf" srcId="{CEAD807E-4438-45A5-8556-0C5E36207958}" destId="{79FBEFCD-698C-4782-B57D-363A0EADE836}" srcOrd="1" destOrd="0" presId="urn:microsoft.com/office/officeart/2005/8/layout/hList9"/>
    <dgm:cxn modelId="{0168DF13-E71B-4D83-8F42-83DEDFE0B151}" type="presParOf" srcId="{79FBEFCD-698C-4782-B57D-363A0EADE836}" destId="{EB4C775A-BE57-4A54-8B66-7DD0A87F4B62}" srcOrd="0" destOrd="0" presId="urn:microsoft.com/office/officeart/2005/8/layout/hList9"/>
    <dgm:cxn modelId="{A8F17490-0E2E-42CB-8938-65BB83BEE947}" type="presParOf" srcId="{79FBEFCD-698C-4782-B57D-363A0EADE836}" destId="{096883C9-685A-43FF-BBCA-702DC34A0BE5}" srcOrd="1" destOrd="0" presId="urn:microsoft.com/office/officeart/2005/8/layout/hList9"/>
    <dgm:cxn modelId="{F64583F0-B450-4535-9C3C-3D34F04DEC54}" type="presParOf" srcId="{CEAD807E-4438-45A5-8556-0C5E36207958}" destId="{474FE472-40AE-41F8-AB4A-8EEE205E80AD}" srcOrd="2" destOrd="0" presId="urn:microsoft.com/office/officeart/2005/8/layout/hList9"/>
    <dgm:cxn modelId="{3625D03D-80AC-4349-B263-33F495438675}" type="presParOf" srcId="{474FE472-40AE-41F8-AB4A-8EEE205E80AD}" destId="{44285A30-1921-4A1D-8F93-EDD510B211D3}" srcOrd="0" destOrd="0" presId="urn:microsoft.com/office/officeart/2005/8/layout/hList9"/>
    <dgm:cxn modelId="{855242B8-2667-4C78-AC95-79FE5C78B3EA}" type="presParOf" srcId="{474FE472-40AE-41F8-AB4A-8EEE205E80AD}" destId="{2CAA3D39-6AAC-4E4D-BA22-592146F00444}" srcOrd="1" destOrd="0" presId="urn:microsoft.com/office/officeart/2005/8/layout/hList9"/>
    <dgm:cxn modelId="{4BB7458B-9C8E-4AFF-836D-3BF1F8911C29}" type="presParOf" srcId="{CEAD807E-4438-45A5-8556-0C5E36207958}" destId="{C933F7B1-3902-4F67-A373-2C4A2C70B91D}" srcOrd="3" destOrd="0" presId="urn:microsoft.com/office/officeart/2005/8/layout/hList9"/>
    <dgm:cxn modelId="{8992CB91-07D0-42F6-A000-37322AE06CEF}" type="presParOf" srcId="{C933F7B1-3902-4F67-A373-2C4A2C70B91D}" destId="{8BB60CD1-22C6-40CF-8F4A-3BBAA731C403}" srcOrd="0" destOrd="0" presId="urn:microsoft.com/office/officeart/2005/8/layout/hList9"/>
    <dgm:cxn modelId="{03700797-2E8A-46D1-8F07-7EE08C567613}" type="presParOf" srcId="{C933F7B1-3902-4F67-A373-2C4A2C70B91D}" destId="{9AD25616-0D6C-416D-8EFD-714EB6D99A45}" srcOrd="1" destOrd="0" presId="urn:microsoft.com/office/officeart/2005/8/layout/hList9"/>
    <dgm:cxn modelId="{538BC0F5-1174-4FD4-8231-1246B1AF0142}" type="presParOf" srcId="{BD5DEBFC-D344-4D82-809A-4A4228A5B207}" destId="{B7C6F416-A962-4553-A031-254E28BC7938}" srcOrd="7" destOrd="0" presId="urn:microsoft.com/office/officeart/2005/8/layout/hList9"/>
    <dgm:cxn modelId="{B0FDE574-92B3-45D2-87A2-B06CB952F990}" type="presParOf" srcId="{BD5DEBFC-D344-4D82-809A-4A4228A5B207}" destId="{F7960B69-4246-4BA8-9E42-7459913612AB}"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39999B-2D24-493C-82B0-C434CECB3846}"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it-IT"/>
        </a:p>
      </dgm:t>
    </dgm:pt>
    <dgm:pt modelId="{C402E3D4-E898-4523-817B-F9AF7CCD0EE3}">
      <dgm:prSet phldrT="[Testo]"/>
      <dgm:spPr/>
      <dgm:t>
        <a:bodyPr/>
        <a:lstStyle/>
        <a:p>
          <a:endParaRPr lang="it-IT" dirty="0"/>
        </a:p>
      </dgm:t>
    </dgm:pt>
    <dgm:pt modelId="{D9E632A3-B02F-4F30-B439-BEB3433768DB}" type="parTrans" cxnId="{0AA357C0-769D-4AE5-8FFC-CB6A23AE5517}">
      <dgm:prSet/>
      <dgm:spPr/>
      <dgm:t>
        <a:bodyPr/>
        <a:lstStyle/>
        <a:p>
          <a:endParaRPr lang="it-IT"/>
        </a:p>
      </dgm:t>
    </dgm:pt>
    <dgm:pt modelId="{2D1383AF-F259-44E4-94C1-D7C47D3D94FF}" type="sibTrans" cxnId="{0AA357C0-769D-4AE5-8FFC-CB6A23AE5517}">
      <dgm:prSet/>
      <dgm:spPr/>
      <dgm:t>
        <a:bodyPr/>
        <a:lstStyle/>
        <a:p>
          <a:endParaRPr lang="it-IT"/>
        </a:p>
      </dgm:t>
    </dgm:pt>
    <dgm:pt modelId="{FD0CD77D-B029-40D7-A339-0588BC2AE9DB}">
      <dgm:prSet phldrT="[Testo]"/>
      <dgm:spPr/>
      <dgm:t>
        <a:bodyPr/>
        <a:lstStyle/>
        <a:p>
          <a:r>
            <a:rPr lang="it-IT" b="1" dirty="0">
              <a:latin typeface="FIGC - Azzurri" panose="00000500000000000000" pitchFamily="50" charset="0"/>
            </a:rPr>
            <a:t>PERIZIA STIMATA</a:t>
          </a:r>
        </a:p>
        <a:p>
          <a:r>
            <a:rPr lang="it-IT" dirty="0">
              <a:latin typeface="FIGC - Azzurri Light" panose="00000400000000000000" pitchFamily="50" charset="0"/>
              <a:ea typeface="Times New Roman" panose="02020603050405020304" pitchFamily="18" charset="0"/>
            </a:rPr>
            <a:t>Deve essere redatta da un </a:t>
          </a:r>
          <a:r>
            <a:rPr lang="it-IT" b="1" dirty="0">
              <a:solidFill>
                <a:srgbClr val="00B050"/>
              </a:solidFill>
              <a:latin typeface="FIGC - Azzurri" panose="00000500000000000000" pitchFamily="50" charset="0"/>
              <a:ea typeface="Times New Roman" panose="02020603050405020304" pitchFamily="18" charset="0"/>
            </a:rPr>
            <a:t>esperto</a:t>
          </a:r>
          <a:r>
            <a:rPr lang="it-IT" dirty="0">
              <a:latin typeface="FIGC - Azzurri Light" panose="00000400000000000000" pitchFamily="50" charset="0"/>
              <a:ea typeface="Times New Roman" panose="02020603050405020304" pitchFamily="18" charset="0"/>
            </a:rPr>
            <a:t> per conto della conferente e contenere gli </a:t>
          </a:r>
          <a:r>
            <a:rPr lang="it-IT" b="1" dirty="0">
              <a:solidFill>
                <a:srgbClr val="00B050"/>
              </a:solidFill>
              <a:latin typeface="FIGC - Azzurri" panose="00000500000000000000" pitchFamily="50" charset="0"/>
              <a:ea typeface="Times New Roman" panose="02020603050405020304" pitchFamily="18" charset="0"/>
            </a:rPr>
            <a:t>elementi</a:t>
          </a:r>
          <a:r>
            <a:rPr lang="it-IT" dirty="0">
              <a:solidFill>
                <a:srgbClr val="00B050"/>
              </a:solidFill>
              <a:latin typeface="FIGC - Azzurri Light" panose="00000400000000000000" pitchFamily="50" charset="0"/>
              <a:ea typeface="Times New Roman" panose="02020603050405020304" pitchFamily="18" charset="0"/>
            </a:rPr>
            <a:t> </a:t>
          </a:r>
          <a:r>
            <a:rPr lang="it-IT" dirty="0">
              <a:latin typeface="FIGC - Azzurri Light" panose="00000400000000000000" pitchFamily="50" charset="0"/>
              <a:ea typeface="Times New Roman" panose="02020603050405020304" pitchFamily="18" charset="0"/>
            </a:rPr>
            <a:t>previsti dalla legge (</a:t>
          </a:r>
          <a:r>
            <a:rPr lang="it-IT" b="1" dirty="0">
              <a:solidFill>
                <a:srgbClr val="00B050"/>
              </a:solidFill>
              <a:latin typeface="FIGC - Azzurri" panose="00000500000000000000" pitchFamily="50" charset="0"/>
              <a:ea typeface="Times New Roman" panose="02020603050405020304" pitchFamily="18" charset="0"/>
            </a:rPr>
            <a:t>analisi</a:t>
          </a:r>
          <a:r>
            <a:rPr lang="it-IT" dirty="0">
              <a:latin typeface="FIGC - Azzurri Light" panose="00000400000000000000" pitchFamily="50" charset="0"/>
              <a:ea typeface="Times New Roman" panose="02020603050405020304" pitchFamily="18" charset="0"/>
            </a:rPr>
            <a:t> dell’azienda, descrizione analitica dei </a:t>
          </a:r>
          <a:r>
            <a:rPr lang="it-IT" b="1" dirty="0">
              <a:solidFill>
                <a:srgbClr val="00B050"/>
              </a:solidFill>
              <a:latin typeface="FIGC - Azzurri" panose="00000500000000000000" pitchFamily="50" charset="0"/>
              <a:ea typeface="Times New Roman" panose="02020603050405020304" pitchFamily="18" charset="0"/>
            </a:rPr>
            <a:t>cespiti</a:t>
          </a:r>
          <a:r>
            <a:rPr lang="it-IT" b="1" dirty="0">
              <a:latin typeface="FIGC - Azzurri" panose="00000500000000000000" pitchFamily="50" charset="0"/>
              <a:ea typeface="Times New Roman" panose="02020603050405020304" pitchFamily="18" charset="0"/>
            </a:rPr>
            <a:t>, </a:t>
          </a:r>
          <a:r>
            <a:rPr lang="it-IT" dirty="0">
              <a:latin typeface="FIGC - Azzurri Light" panose="00000400000000000000" pitchFamily="50" charset="0"/>
              <a:ea typeface="Times New Roman" panose="02020603050405020304" pitchFamily="18" charset="0"/>
            </a:rPr>
            <a:t>dei crediti, dei debiti, illustrazione dei criteri di valutazione ecc.)</a:t>
          </a:r>
          <a:endParaRPr lang="it-IT" dirty="0">
            <a:latin typeface="FIGC - Azzurri Light" panose="00000400000000000000" pitchFamily="50" charset="0"/>
          </a:endParaRPr>
        </a:p>
      </dgm:t>
    </dgm:pt>
    <dgm:pt modelId="{F269A0E2-08C6-4D00-A9A0-6104203B67C9}" type="parTrans" cxnId="{E38CB4BD-7E86-4904-8EBC-345CE85CD4FB}">
      <dgm:prSet/>
      <dgm:spPr/>
      <dgm:t>
        <a:bodyPr/>
        <a:lstStyle/>
        <a:p>
          <a:endParaRPr lang="it-IT"/>
        </a:p>
      </dgm:t>
    </dgm:pt>
    <dgm:pt modelId="{88F71549-7E9A-494B-B69B-3F3EB6DF5D25}" type="sibTrans" cxnId="{E38CB4BD-7E86-4904-8EBC-345CE85CD4FB}">
      <dgm:prSet/>
      <dgm:spPr/>
      <dgm:t>
        <a:bodyPr/>
        <a:lstStyle/>
        <a:p>
          <a:endParaRPr lang="it-IT"/>
        </a:p>
      </dgm:t>
    </dgm:pt>
    <dgm:pt modelId="{AA83BBCF-28EA-4428-9386-039A9FCE5676}">
      <dgm:prSet phldrT="[Testo]"/>
      <dgm:spPr/>
      <dgm:t>
        <a:bodyPr/>
        <a:lstStyle/>
        <a:p>
          <a:r>
            <a:rPr lang="it-IT" b="1" dirty="0">
              <a:latin typeface="FIGC - Azzurri" panose="00000500000000000000" pitchFamily="50" charset="0"/>
              <a:ea typeface="Times New Roman" panose="02020603050405020304" pitchFamily="18" charset="0"/>
            </a:rPr>
            <a:t>VERBALI ASSEMBLEARI</a:t>
          </a:r>
        </a:p>
        <a:p>
          <a:r>
            <a:rPr lang="it-IT" dirty="0">
              <a:latin typeface="FIGC - Azzurri Light" panose="00000400000000000000" pitchFamily="50" charset="0"/>
              <a:ea typeface="Times New Roman" panose="02020603050405020304" pitchFamily="18" charset="0"/>
            </a:rPr>
            <a:t>Il conferimento viene deliberato dall’assemblea dei soci di </a:t>
          </a:r>
          <a:r>
            <a:rPr lang="it-IT" b="1" dirty="0">
              <a:solidFill>
                <a:srgbClr val="00B050"/>
              </a:solidFill>
              <a:latin typeface="FIGC - Azzurri" panose="00000500000000000000" pitchFamily="50" charset="0"/>
              <a:ea typeface="Times New Roman" panose="02020603050405020304" pitchFamily="18" charset="0"/>
            </a:rPr>
            <a:t>ciascuna</a:t>
          </a:r>
          <a:r>
            <a:rPr lang="it-IT" dirty="0">
              <a:latin typeface="FIGC - Azzurri Light" panose="00000400000000000000" pitchFamily="50" charset="0"/>
              <a:ea typeface="Times New Roman" panose="02020603050405020304" pitchFamily="18" charset="0"/>
            </a:rPr>
            <a:t> delle Società interessate (anche dalla </a:t>
          </a:r>
          <a:r>
            <a:rPr lang="it-IT" b="1" dirty="0">
              <a:solidFill>
                <a:srgbClr val="00B050"/>
              </a:solidFill>
              <a:latin typeface="FIGC - Azzurri" panose="00000500000000000000" pitchFamily="50" charset="0"/>
              <a:ea typeface="Times New Roman" panose="02020603050405020304" pitchFamily="18" charset="0"/>
            </a:rPr>
            <a:t>conferitaria</a:t>
          </a:r>
          <a:r>
            <a:rPr lang="it-IT" dirty="0">
              <a:latin typeface="FIGC - Azzurri Light" panose="00000400000000000000" pitchFamily="50" charset="0"/>
              <a:ea typeface="Times New Roman" panose="02020603050405020304" pitchFamily="18" charset="0"/>
            </a:rPr>
            <a:t>, se preesistente). </a:t>
          </a:r>
          <a:endParaRPr lang="it-IT" dirty="0">
            <a:latin typeface="FIGC - Azzurri Light" panose="00000400000000000000" pitchFamily="50" charset="0"/>
          </a:endParaRPr>
        </a:p>
      </dgm:t>
    </dgm:pt>
    <dgm:pt modelId="{036E77CD-ED6A-473E-A2D1-BDF424BCE428}" type="parTrans" cxnId="{CDC17A3D-0860-43D7-AF9B-CFCA74D10E50}">
      <dgm:prSet/>
      <dgm:spPr/>
      <dgm:t>
        <a:bodyPr/>
        <a:lstStyle/>
        <a:p>
          <a:endParaRPr lang="it-IT"/>
        </a:p>
      </dgm:t>
    </dgm:pt>
    <dgm:pt modelId="{BDD28ACF-F85B-49D5-B054-EC96393892D7}" type="sibTrans" cxnId="{CDC17A3D-0860-43D7-AF9B-CFCA74D10E50}">
      <dgm:prSet/>
      <dgm:spPr/>
      <dgm:t>
        <a:bodyPr/>
        <a:lstStyle/>
        <a:p>
          <a:endParaRPr lang="it-IT"/>
        </a:p>
      </dgm:t>
    </dgm:pt>
    <dgm:pt modelId="{5674FDA1-90B8-4CEB-885F-8C5B55DEF61D}">
      <dgm:prSet phldrT="[Testo]"/>
      <dgm:spPr/>
      <dgm:t>
        <a:bodyPr/>
        <a:lstStyle/>
        <a:p>
          <a:r>
            <a:rPr lang="it-IT" b="1" dirty="0">
              <a:latin typeface="FIGC - Azzurri" panose="00000500000000000000" pitchFamily="50" charset="0"/>
            </a:rPr>
            <a:t>ATTO DI CONFERIMENETO</a:t>
          </a:r>
        </a:p>
        <a:p>
          <a:r>
            <a:rPr lang="it-IT" dirty="0">
              <a:latin typeface="FIGC - Azzurri Light" panose="00000400000000000000" pitchFamily="50" charset="0"/>
              <a:ea typeface="Times New Roman" panose="02020603050405020304" pitchFamily="18" charset="0"/>
            </a:rPr>
            <a:t>Stipulato da parte dei legali rappresentanti delle Società interessate, che danno </a:t>
          </a:r>
          <a:r>
            <a:rPr lang="it-IT" b="1" dirty="0">
              <a:solidFill>
                <a:srgbClr val="00B050"/>
              </a:solidFill>
              <a:latin typeface="FIGC - Azzurri" panose="00000500000000000000" pitchFamily="50" charset="0"/>
              <a:ea typeface="Times New Roman" panose="02020603050405020304" pitchFamily="18" charset="0"/>
            </a:rPr>
            <a:t>attuazione</a:t>
          </a:r>
          <a:r>
            <a:rPr lang="it-IT" dirty="0">
              <a:latin typeface="FIGC - Azzurri Light" panose="00000400000000000000" pitchFamily="50" charset="0"/>
              <a:ea typeface="Times New Roman" panose="02020603050405020304" pitchFamily="18" charset="0"/>
            </a:rPr>
            <a:t> alle relative delibere assembleari. Se la conferitaria è una Società di </a:t>
          </a:r>
          <a:r>
            <a:rPr lang="it-IT" b="1" dirty="0">
              <a:solidFill>
                <a:srgbClr val="00B050"/>
              </a:solidFill>
              <a:latin typeface="FIGC - Azzurri" panose="00000500000000000000" pitchFamily="50" charset="0"/>
              <a:ea typeface="Times New Roman" panose="02020603050405020304" pitchFamily="18" charset="0"/>
            </a:rPr>
            <a:t>nuova costituzione</a:t>
          </a:r>
          <a:r>
            <a:rPr lang="it-IT" dirty="0">
              <a:latin typeface="FIGC - Azzurri Light" panose="00000400000000000000" pitchFamily="50" charset="0"/>
              <a:ea typeface="Times New Roman" panose="02020603050405020304" pitchFamily="18" charset="0"/>
            </a:rPr>
            <a:t>, funge </a:t>
          </a:r>
          <a:r>
            <a:rPr lang="it-IT" b="1" dirty="0">
              <a:solidFill>
                <a:srgbClr val="00B050"/>
              </a:solidFill>
              <a:latin typeface="FIGC - Azzurri" panose="00000500000000000000" pitchFamily="50" charset="0"/>
              <a:ea typeface="Times New Roman" panose="02020603050405020304" pitchFamily="18" charset="0"/>
            </a:rPr>
            <a:t>da atto costitutivo </a:t>
          </a:r>
          <a:r>
            <a:rPr lang="it-IT" dirty="0">
              <a:latin typeface="FIGC - Azzurri Light" panose="00000400000000000000" pitchFamily="50" charset="0"/>
              <a:ea typeface="Times New Roman" panose="02020603050405020304" pitchFamily="18" charset="0"/>
            </a:rPr>
            <a:t>della stessa. </a:t>
          </a:r>
          <a:endParaRPr lang="it-IT" dirty="0">
            <a:latin typeface="FIGC - Azzurri Light" panose="00000400000000000000" pitchFamily="50" charset="0"/>
          </a:endParaRPr>
        </a:p>
      </dgm:t>
    </dgm:pt>
    <dgm:pt modelId="{7E31A46A-5080-4045-9638-B41BE65FD592}" type="parTrans" cxnId="{04692467-E847-4B60-9604-6F6F5CFAC56A}">
      <dgm:prSet/>
      <dgm:spPr/>
      <dgm:t>
        <a:bodyPr/>
        <a:lstStyle/>
        <a:p>
          <a:endParaRPr lang="it-IT"/>
        </a:p>
      </dgm:t>
    </dgm:pt>
    <dgm:pt modelId="{A2D154E5-BA83-4352-9841-5C35384DDE5B}" type="sibTrans" cxnId="{04692467-E847-4B60-9604-6F6F5CFAC56A}">
      <dgm:prSet/>
      <dgm:spPr/>
      <dgm:t>
        <a:bodyPr/>
        <a:lstStyle/>
        <a:p>
          <a:endParaRPr lang="it-IT"/>
        </a:p>
      </dgm:t>
    </dgm:pt>
    <dgm:pt modelId="{983B20D5-0180-49CF-87FB-5E9CAE19A878}" type="pres">
      <dgm:prSet presAssocID="{4539999B-2D24-493C-82B0-C434CECB3846}" presName="vert0" presStyleCnt="0">
        <dgm:presLayoutVars>
          <dgm:dir/>
          <dgm:animOne val="branch"/>
          <dgm:animLvl val="lvl"/>
        </dgm:presLayoutVars>
      </dgm:prSet>
      <dgm:spPr/>
    </dgm:pt>
    <dgm:pt modelId="{EB92FD32-9067-4491-8BAB-A3D4333CCA0E}" type="pres">
      <dgm:prSet presAssocID="{C402E3D4-E898-4523-817B-F9AF7CCD0EE3}" presName="thickLine" presStyleLbl="alignNode1" presStyleIdx="0" presStyleCnt="1"/>
      <dgm:spPr/>
    </dgm:pt>
    <dgm:pt modelId="{AC09F0A2-AEEA-40F3-B861-A4BA4A95421A}" type="pres">
      <dgm:prSet presAssocID="{C402E3D4-E898-4523-817B-F9AF7CCD0EE3}" presName="horz1" presStyleCnt="0"/>
      <dgm:spPr/>
    </dgm:pt>
    <dgm:pt modelId="{286F5ED6-A341-4C4F-9794-285B574E38DE}" type="pres">
      <dgm:prSet presAssocID="{C402E3D4-E898-4523-817B-F9AF7CCD0EE3}" presName="tx1" presStyleLbl="revTx" presStyleIdx="0" presStyleCnt="4"/>
      <dgm:spPr/>
    </dgm:pt>
    <dgm:pt modelId="{89565F4C-2A45-4004-87DB-AC9F61828910}" type="pres">
      <dgm:prSet presAssocID="{C402E3D4-E898-4523-817B-F9AF7CCD0EE3}" presName="vert1" presStyleCnt="0"/>
      <dgm:spPr/>
    </dgm:pt>
    <dgm:pt modelId="{9B0C6EF5-7FD5-4597-A03E-750CED590BB3}" type="pres">
      <dgm:prSet presAssocID="{FD0CD77D-B029-40D7-A339-0588BC2AE9DB}" presName="vertSpace2a" presStyleCnt="0"/>
      <dgm:spPr/>
    </dgm:pt>
    <dgm:pt modelId="{4C51593E-E94E-4E8B-8A53-39F329C2BDEC}" type="pres">
      <dgm:prSet presAssocID="{FD0CD77D-B029-40D7-A339-0588BC2AE9DB}" presName="horz2" presStyleCnt="0"/>
      <dgm:spPr/>
    </dgm:pt>
    <dgm:pt modelId="{E426E153-468A-4537-A540-FE60FFC20DF4}" type="pres">
      <dgm:prSet presAssocID="{FD0CD77D-B029-40D7-A339-0588BC2AE9DB}" presName="horzSpace2" presStyleCnt="0"/>
      <dgm:spPr/>
    </dgm:pt>
    <dgm:pt modelId="{2FA64051-F967-4E24-9C08-427C745A14A1}" type="pres">
      <dgm:prSet presAssocID="{FD0CD77D-B029-40D7-A339-0588BC2AE9DB}" presName="tx2" presStyleLbl="revTx" presStyleIdx="1" presStyleCnt="4"/>
      <dgm:spPr/>
    </dgm:pt>
    <dgm:pt modelId="{BA05B3C6-E3C9-4F6E-9E65-88B7526979E1}" type="pres">
      <dgm:prSet presAssocID="{FD0CD77D-B029-40D7-A339-0588BC2AE9DB}" presName="vert2" presStyleCnt="0"/>
      <dgm:spPr/>
    </dgm:pt>
    <dgm:pt modelId="{F24725E8-5B43-48BE-A77B-CD9FE283B2B7}" type="pres">
      <dgm:prSet presAssocID="{FD0CD77D-B029-40D7-A339-0588BC2AE9DB}" presName="thinLine2b" presStyleLbl="callout" presStyleIdx="0" presStyleCnt="3"/>
      <dgm:spPr/>
    </dgm:pt>
    <dgm:pt modelId="{50AF13CE-075E-4646-BD2C-5291FB0BE2C9}" type="pres">
      <dgm:prSet presAssocID="{FD0CD77D-B029-40D7-A339-0588BC2AE9DB}" presName="vertSpace2b" presStyleCnt="0"/>
      <dgm:spPr/>
    </dgm:pt>
    <dgm:pt modelId="{09808E05-5502-4ECF-8B80-41A21289BC23}" type="pres">
      <dgm:prSet presAssocID="{AA83BBCF-28EA-4428-9386-039A9FCE5676}" presName="horz2" presStyleCnt="0"/>
      <dgm:spPr/>
    </dgm:pt>
    <dgm:pt modelId="{C6A1D508-AF44-4F17-8585-EA84EF7049D2}" type="pres">
      <dgm:prSet presAssocID="{AA83BBCF-28EA-4428-9386-039A9FCE5676}" presName="horzSpace2" presStyleCnt="0"/>
      <dgm:spPr/>
    </dgm:pt>
    <dgm:pt modelId="{37BFB62A-B75C-48E4-9412-8159C3544580}" type="pres">
      <dgm:prSet presAssocID="{AA83BBCF-28EA-4428-9386-039A9FCE5676}" presName="tx2" presStyleLbl="revTx" presStyleIdx="2" presStyleCnt="4"/>
      <dgm:spPr/>
    </dgm:pt>
    <dgm:pt modelId="{EF751029-4910-4842-A7FC-8195A1F6F881}" type="pres">
      <dgm:prSet presAssocID="{AA83BBCF-28EA-4428-9386-039A9FCE5676}" presName="vert2" presStyleCnt="0"/>
      <dgm:spPr/>
    </dgm:pt>
    <dgm:pt modelId="{3FB4F165-A8C5-4AA1-84C3-35BD9A4B76E6}" type="pres">
      <dgm:prSet presAssocID="{AA83BBCF-28EA-4428-9386-039A9FCE5676}" presName="thinLine2b" presStyleLbl="callout" presStyleIdx="1" presStyleCnt="3"/>
      <dgm:spPr/>
    </dgm:pt>
    <dgm:pt modelId="{88C06308-4B36-4DCC-B290-109BCDAFF2FB}" type="pres">
      <dgm:prSet presAssocID="{AA83BBCF-28EA-4428-9386-039A9FCE5676}" presName="vertSpace2b" presStyleCnt="0"/>
      <dgm:spPr/>
    </dgm:pt>
    <dgm:pt modelId="{77F46C8C-AF14-44FE-9BFF-305D32B5C89B}" type="pres">
      <dgm:prSet presAssocID="{5674FDA1-90B8-4CEB-885F-8C5B55DEF61D}" presName="horz2" presStyleCnt="0"/>
      <dgm:spPr/>
    </dgm:pt>
    <dgm:pt modelId="{5B368992-A625-4FA6-930E-B3899D677107}" type="pres">
      <dgm:prSet presAssocID="{5674FDA1-90B8-4CEB-885F-8C5B55DEF61D}" presName="horzSpace2" presStyleCnt="0"/>
      <dgm:spPr/>
    </dgm:pt>
    <dgm:pt modelId="{7CF2E5DB-B56B-4C8D-A052-03973D3522C8}" type="pres">
      <dgm:prSet presAssocID="{5674FDA1-90B8-4CEB-885F-8C5B55DEF61D}" presName="tx2" presStyleLbl="revTx" presStyleIdx="3" presStyleCnt="4"/>
      <dgm:spPr/>
    </dgm:pt>
    <dgm:pt modelId="{D9E5B7D3-6FE2-4CFD-AC95-D794F9F32A8B}" type="pres">
      <dgm:prSet presAssocID="{5674FDA1-90B8-4CEB-885F-8C5B55DEF61D}" presName="vert2" presStyleCnt="0"/>
      <dgm:spPr/>
    </dgm:pt>
    <dgm:pt modelId="{7D6500BC-8D35-4892-AC2E-BA70EDD6562B}" type="pres">
      <dgm:prSet presAssocID="{5674FDA1-90B8-4CEB-885F-8C5B55DEF61D}" presName="thinLine2b" presStyleLbl="callout" presStyleIdx="2" presStyleCnt="3"/>
      <dgm:spPr/>
    </dgm:pt>
    <dgm:pt modelId="{9B87E8AB-3800-4644-A881-E7684CF8E147}" type="pres">
      <dgm:prSet presAssocID="{5674FDA1-90B8-4CEB-885F-8C5B55DEF61D}" presName="vertSpace2b" presStyleCnt="0"/>
      <dgm:spPr/>
    </dgm:pt>
  </dgm:ptLst>
  <dgm:cxnLst>
    <dgm:cxn modelId="{84928C32-988D-4FED-8EBF-E10218A3694F}" type="presOf" srcId="{C402E3D4-E898-4523-817B-F9AF7CCD0EE3}" destId="{286F5ED6-A341-4C4F-9794-285B574E38DE}" srcOrd="0" destOrd="0" presId="urn:microsoft.com/office/officeart/2008/layout/LinedList"/>
    <dgm:cxn modelId="{CDC17A3D-0860-43D7-AF9B-CFCA74D10E50}" srcId="{C402E3D4-E898-4523-817B-F9AF7CCD0EE3}" destId="{AA83BBCF-28EA-4428-9386-039A9FCE5676}" srcOrd="1" destOrd="0" parTransId="{036E77CD-ED6A-473E-A2D1-BDF424BCE428}" sibTransId="{BDD28ACF-F85B-49D5-B054-EC96393892D7}"/>
    <dgm:cxn modelId="{04692467-E847-4B60-9604-6F6F5CFAC56A}" srcId="{C402E3D4-E898-4523-817B-F9AF7CCD0EE3}" destId="{5674FDA1-90B8-4CEB-885F-8C5B55DEF61D}" srcOrd="2" destOrd="0" parTransId="{7E31A46A-5080-4045-9638-B41BE65FD592}" sibTransId="{A2D154E5-BA83-4352-9841-5C35384DDE5B}"/>
    <dgm:cxn modelId="{5620194C-F1C0-4E1C-8C61-AA69B085D231}" type="presOf" srcId="{5674FDA1-90B8-4CEB-885F-8C5B55DEF61D}" destId="{7CF2E5DB-B56B-4C8D-A052-03973D3522C8}" srcOrd="0" destOrd="0" presId="urn:microsoft.com/office/officeart/2008/layout/LinedList"/>
    <dgm:cxn modelId="{D3325075-7C9A-404F-AC56-612D55B5BFBA}" type="presOf" srcId="{4539999B-2D24-493C-82B0-C434CECB3846}" destId="{983B20D5-0180-49CF-87FB-5E9CAE19A878}" srcOrd="0" destOrd="0" presId="urn:microsoft.com/office/officeart/2008/layout/LinedList"/>
    <dgm:cxn modelId="{BA112DB7-9C9E-438E-8CB6-019B9AE56E44}" type="presOf" srcId="{FD0CD77D-B029-40D7-A339-0588BC2AE9DB}" destId="{2FA64051-F967-4E24-9C08-427C745A14A1}" srcOrd="0" destOrd="0" presId="urn:microsoft.com/office/officeart/2008/layout/LinedList"/>
    <dgm:cxn modelId="{E38CB4BD-7E86-4904-8EBC-345CE85CD4FB}" srcId="{C402E3D4-E898-4523-817B-F9AF7CCD0EE3}" destId="{FD0CD77D-B029-40D7-A339-0588BC2AE9DB}" srcOrd="0" destOrd="0" parTransId="{F269A0E2-08C6-4D00-A9A0-6104203B67C9}" sibTransId="{88F71549-7E9A-494B-B69B-3F3EB6DF5D25}"/>
    <dgm:cxn modelId="{0AA357C0-769D-4AE5-8FFC-CB6A23AE5517}" srcId="{4539999B-2D24-493C-82B0-C434CECB3846}" destId="{C402E3D4-E898-4523-817B-F9AF7CCD0EE3}" srcOrd="0" destOrd="0" parTransId="{D9E632A3-B02F-4F30-B439-BEB3433768DB}" sibTransId="{2D1383AF-F259-44E4-94C1-D7C47D3D94FF}"/>
    <dgm:cxn modelId="{AEACA8EB-A4F3-4CA5-B6CC-B03338E0A420}" type="presOf" srcId="{AA83BBCF-28EA-4428-9386-039A9FCE5676}" destId="{37BFB62A-B75C-48E4-9412-8159C3544580}" srcOrd="0" destOrd="0" presId="urn:microsoft.com/office/officeart/2008/layout/LinedList"/>
    <dgm:cxn modelId="{88D782B1-C22B-4902-9018-B8299B733763}" type="presParOf" srcId="{983B20D5-0180-49CF-87FB-5E9CAE19A878}" destId="{EB92FD32-9067-4491-8BAB-A3D4333CCA0E}" srcOrd="0" destOrd="0" presId="urn:microsoft.com/office/officeart/2008/layout/LinedList"/>
    <dgm:cxn modelId="{F6A7DA14-07E8-4F3D-951F-9EFF4F579E23}" type="presParOf" srcId="{983B20D5-0180-49CF-87FB-5E9CAE19A878}" destId="{AC09F0A2-AEEA-40F3-B861-A4BA4A95421A}" srcOrd="1" destOrd="0" presId="urn:microsoft.com/office/officeart/2008/layout/LinedList"/>
    <dgm:cxn modelId="{982CE746-E2D7-46C2-9DB1-5607CD45131F}" type="presParOf" srcId="{AC09F0A2-AEEA-40F3-B861-A4BA4A95421A}" destId="{286F5ED6-A341-4C4F-9794-285B574E38DE}" srcOrd="0" destOrd="0" presId="urn:microsoft.com/office/officeart/2008/layout/LinedList"/>
    <dgm:cxn modelId="{2E6334B1-AD5B-4EC8-8367-197FC28B4611}" type="presParOf" srcId="{AC09F0A2-AEEA-40F3-B861-A4BA4A95421A}" destId="{89565F4C-2A45-4004-87DB-AC9F61828910}" srcOrd="1" destOrd="0" presId="urn:microsoft.com/office/officeart/2008/layout/LinedList"/>
    <dgm:cxn modelId="{D0798D1A-219E-48CC-AD57-AC315129FDAD}" type="presParOf" srcId="{89565F4C-2A45-4004-87DB-AC9F61828910}" destId="{9B0C6EF5-7FD5-4597-A03E-750CED590BB3}" srcOrd="0" destOrd="0" presId="urn:microsoft.com/office/officeart/2008/layout/LinedList"/>
    <dgm:cxn modelId="{97199371-D4B6-4FF6-B4DD-3C1BC6168746}" type="presParOf" srcId="{89565F4C-2A45-4004-87DB-AC9F61828910}" destId="{4C51593E-E94E-4E8B-8A53-39F329C2BDEC}" srcOrd="1" destOrd="0" presId="urn:microsoft.com/office/officeart/2008/layout/LinedList"/>
    <dgm:cxn modelId="{7829DF50-99DE-438D-B6DC-64EE349C2A9E}" type="presParOf" srcId="{4C51593E-E94E-4E8B-8A53-39F329C2BDEC}" destId="{E426E153-468A-4537-A540-FE60FFC20DF4}" srcOrd="0" destOrd="0" presId="urn:microsoft.com/office/officeart/2008/layout/LinedList"/>
    <dgm:cxn modelId="{67AA0126-9E48-4C52-86E8-AF1A2C455018}" type="presParOf" srcId="{4C51593E-E94E-4E8B-8A53-39F329C2BDEC}" destId="{2FA64051-F967-4E24-9C08-427C745A14A1}" srcOrd="1" destOrd="0" presId="urn:microsoft.com/office/officeart/2008/layout/LinedList"/>
    <dgm:cxn modelId="{FCC3C8B5-893D-4E6E-890D-7ABC79376248}" type="presParOf" srcId="{4C51593E-E94E-4E8B-8A53-39F329C2BDEC}" destId="{BA05B3C6-E3C9-4F6E-9E65-88B7526979E1}" srcOrd="2" destOrd="0" presId="urn:microsoft.com/office/officeart/2008/layout/LinedList"/>
    <dgm:cxn modelId="{A59E0922-0DD4-47A8-8F27-296E7EF93339}" type="presParOf" srcId="{89565F4C-2A45-4004-87DB-AC9F61828910}" destId="{F24725E8-5B43-48BE-A77B-CD9FE283B2B7}" srcOrd="2" destOrd="0" presId="urn:microsoft.com/office/officeart/2008/layout/LinedList"/>
    <dgm:cxn modelId="{BC7C354F-1B5A-4C1B-9657-26AEFEDB500E}" type="presParOf" srcId="{89565F4C-2A45-4004-87DB-AC9F61828910}" destId="{50AF13CE-075E-4646-BD2C-5291FB0BE2C9}" srcOrd="3" destOrd="0" presId="urn:microsoft.com/office/officeart/2008/layout/LinedList"/>
    <dgm:cxn modelId="{673C4368-EFAB-4B31-8D26-A4179139D907}" type="presParOf" srcId="{89565F4C-2A45-4004-87DB-AC9F61828910}" destId="{09808E05-5502-4ECF-8B80-41A21289BC23}" srcOrd="4" destOrd="0" presId="urn:microsoft.com/office/officeart/2008/layout/LinedList"/>
    <dgm:cxn modelId="{549F64C1-5CFB-45C3-B8FB-6C9F42E25B94}" type="presParOf" srcId="{09808E05-5502-4ECF-8B80-41A21289BC23}" destId="{C6A1D508-AF44-4F17-8585-EA84EF7049D2}" srcOrd="0" destOrd="0" presId="urn:microsoft.com/office/officeart/2008/layout/LinedList"/>
    <dgm:cxn modelId="{24F7D21D-9E67-41B6-AC82-4A2A84020A2F}" type="presParOf" srcId="{09808E05-5502-4ECF-8B80-41A21289BC23}" destId="{37BFB62A-B75C-48E4-9412-8159C3544580}" srcOrd="1" destOrd="0" presId="urn:microsoft.com/office/officeart/2008/layout/LinedList"/>
    <dgm:cxn modelId="{16A89561-2DE0-42E4-8AA3-789850B424D2}" type="presParOf" srcId="{09808E05-5502-4ECF-8B80-41A21289BC23}" destId="{EF751029-4910-4842-A7FC-8195A1F6F881}" srcOrd="2" destOrd="0" presId="urn:microsoft.com/office/officeart/2008/layout/LinedList"/>
    <dgm:cxn modelId="{949E234A-178D-4B9D-A69E-EB404217FE56}" type="presParOf" srcId="{89565F4C-2A45-4004-87DB-AC9F61828910}" destId="{3FB4F165-A8C5-4AA1-84C3-35BD9A4B76E6}" srcOrd="5" destOrd="0" presId="urn:microsoft.com/office/officeart/2008/layout/LinedList"/>
    <dgm:cxn modelId="{5EC01691-4680-407B-A702-4DE05365ECC5}" type="presParOf" srcId="{89565F4C-2A45-4004-87DB-AC9F61828910}" destId="{88C06308-4B36-4DCC-B290-109BCDAFF2FB}" srcOrd="6" destOrd="0" presId="urn:microsoft.com/office/officeart/2008/layout/LinedList"/>
    <dgm:cxn modelId="{72500309-3EA0-4008-B4AE-9018E28591C3}" type="presParOf" srcId="{89565F4C-2A45-4004-87DB-AC9F61828910}" destId="{77F46C8C-AF14-44FE-9BFF-305D32B5C89B}" srcOrd="7" destOrd="0" presId="urn:microsoft.com/office/officeart/2008/layout/LinedList"/>
    <dgm:cxn modelId="{AC84A48E-BB70-43B6-8493-662FED8B15EF}" type="presParOf" srcId="{77F46C8C-AF14-44FE-9BFF-305D32B5C89B}" destId="{5B368992-A625-4FA6-930E-B3899D677107}" srcOrd="0" destOrd="0" presId="urn:microsoft.com/office/officeart/2008/layout/LinedList"/>
    <dgm:cxn modelId="{7E72AA3D-C035-4B65-B0F3-2BF0E511576A}" type="presParOf" srcId="{77F46C8C-AF14-44FE-9BFF-305D32B5C89B}" destId="{7CF2E5DB-B56B-4C8D-A052-03973D3522C8}" srcOrd="1" destOrd="0" presId="urn:microsoft.com/office/officeart/2008/layout/LinedList"/>
    <dgm:cxn modelId="{67E4DD70-6999-4A82-A4BC-9343D0B60BFE}" type="presParOf" srcId="{77F46C8C-AF14-44FE-9BFF-305D32B5C89B}" destId="{D9E5B7D3-6FE2-4CFD-AC95-D794F9F32A8B}" srcOrd="2" destOrd="0" presId="urn:microsoft.com/office/officeart/2008/layout/LinedList"/>
    <dgm:cxn modelId="{E93AE25C-033E-4631-9E3D-D4322CAF669A}" type="presParOf" srcId="{89565F4C-2A45-4004-87DB-AC9F61828910}" destId="{7D6500BC-8D35-4892-AC2E-BA70EDD6562B}" srcOrd="8" destOrd="0" presId="urn:microsoft.com/office/officeart/2008/layout/LinedList"/>
    <dgm:cxn modelId="{0C9CD1A2-C24C-4E14-ACC1-0BFE4F7A6CE7}" type="presParOf" srcId="{89565F4C-2A45-4004-87DB-AC9F61828910}" destId="{9B87E8AB-3800-4644-A881-E7684CF8E14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75B31-DF1C-4C06-A68A-D3E4B465D194}"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519146CB-A091-4613-8F24-CE6D5ADE043B}">
      <dgm:prSet custT="1"/>
      <dgm:spPr>
        <a:solidFill>
          <a:srgbClr val="0070C0"/>
        </a:solidFill>
      </dgm:spPr>
      <dgm:t>
        <a:bodyPr/>
        <a:lstStyle/>
        <a:p>
          <a:r>
            <a:rPr lang="it-IT" sz="1800" b="0" dirty="0">
              <a:latin typeface="FIGC - Azzurri Light" panose="00000400000000000000" pitchFamily="50" charset="0"/>
            </a:rPr>
            <a:t>Eventuali utili ed avanzi di gestione devono essere destinati allo svolgimento dell’attività statutaria o all’incremento del proprio patrimonio</a:t>
          </a:r>
          <a:r>
            <a:rPr lang="it-IT" sz="1100" b="0" dirty="0">
              <a:latin typeface="FIGC - Azzurri Light" panose="00000400000000000000" pitchFamily="50" charset="0"/>
            </a:rPr>
            <a:t>.</a:t>
          </a:r>
          <a:endParaRPr lang="en-US" sz="1100" b="0" dirty="0">
            <a:latin typeface="FIGC - Azzurri Light" panose="00000400000000000000" pitchFamily="50" charset="0"/>
          </a:endParaRPr>
        </a:p>
      </dgm:t>
    </dgm:pt>
    <dgm:pt modelId="{55A7DBC1-5D07-4841-B47B-E74CB5248CB0}" type="parTrans" cxnId="{53E6D97C-5BB3-44EF-BDCA-078B23F328C5}">
      <dgm:prSet/>
      <dgm:spPr/>
      <dgm:t>
        <a:bodyPr/>
        <a:lstStyle/>
        <a:p>
          <a:endParaRPr lang="en-US"/>
        </a:p>
      </dgm:t>
    </dgm:pt>
    <dgm:pt modelId="{86920BDC-EE15-46B4-B601-F7A72EEDAFCE}" type="sibTrans" cxnId="{53E6D97C-5BB3-44EF-BDCA-078B23F328C5}">
      <dgm:prSet/>
      <dgm:spPr>
        <a:solidFill>
          <a:srgbClr val="FFC000"/>
        </a:solidFill>
      </dgm:spPr>
      <dgm:t>
        <a:bodyPr/>
        <a:lstStyle/>
        <a:p>
          <a:endParaRPr lang="en-US"/>
        </a:p>
      </dgm:t>
    </dgm:pt>
    <dgm:pt modelId="{02EC9581-5B4D-4373-9D1E-E1E37A357A8B}">
      <dgm:prSet custT="1"/>
      <dgm:spPr>
        <a:solidFill>
          <a:srgbClr val="0070C0"/>
        </a:solidFill>
      </dgm:spPr>
      <dgm:t>
        <a:bodyPr/>
        <a:lstStyle/>
        <a:p>
          <a:r>
            <a:rPr lang="it-IT" sz="1300" dirty="0">
              <a:latin typeface="FIGC - Azzurri Light" panose="00000400000000000000" pitchFamily="50" charset="0"/>
            </a:rPr>
            <a:t>È vietata la distribuzione, anche indiretta (come stabilita dall’art. 3, comma 2, ultimo periodo e comma 2-bis del D. Lgs. 112/2017), di utili ed avanzi di gestione, fondi e riserve comunque denominati, a soci o associati, lavoratori e collaboratori, amministratori ed altri componenti degli organi sociali, anche nel caso di recesso o di qualsiasi altra ipotesi di scioglimento individuale del rapporto. Le S.S.D. possono rimborsare al socio il capitale effettivamente versato ed eventualmente rivalutato o aumentato nei limiti delle variazioni stabilite dall’ISTAT per il periodo corrispondente a quello degli esercizi sociali in cui il capitale è stato versato.</a:t>
          </a:r>
          <a:endParaRPr lang="en-US" sz="1300" dirty="0">
            <a:latin typeface="FIGC - Azzurri Light" panose="00000400000000000000" pitchFamily="50" charset="0"/>
          </a:endParaRPr>
        </a:p>
      </dgm:t>
    </dgm:pt>
    <dgm:pt modelId="{ED214E0F-A2AD-471A-ABD5-B804EF5F9743}" type="parTrans" cxnId="{BFAE0BFF-BCA6-46DE-B0C9-5B3547505908}">
      <dgm:prSet/>
      <dgm:spPr/>
      <dgm:t>
        <a:bodyPr/>
        <a:lstStyle/>
        <a:p>
          <a:endParaRPr lang="en-US"/>
        </a:p>
      </dgm:t>
    </dgm:pt>
    <dgm:pt modelId="{72671A16-80D4-40DF-ABF5-9FE6ABE372DD}" type="sibTrans" cxnId="{BFAE0BFF-BCA6-46DE-B0C9-5B3547505908}">
      <dgm:prSet/>
      <dgm:spPr>
        <a:solidFill>
          <a:srgbClr val="FFC000"/>
        </a:solidFill>
      </dgm:spPr>
      <dgm:t>
        <a:bodyPr/>
        <a:lstStyle/>
        <a:p>
          <a:endParaRPr lang="en-US"/>
        </a:p>
      </dgm:t>
    </dgm:pt>
    <dgm:pt modelId="{97B21E37-51B1-4E76-ADB2-572CF26654C0}">
      <dgm:prSet/>
      <dgm:spPr>
        <a:solidFill>
          <a:srgbClr val="0070C0"/>
        </a:solidFill>
      </dgm:spPr>
      <dgm:t>
        <a:bodyPr/>
        <a:lstStyle/>
        <a:p>
          <a:r>
            <a:rPr lang="it-IT" dirty="0">
              <a:latin typeface="FIGC - Azzurri Light" panose="00000400000000000000" pitchFamily="50" charset="0"/>
            </a:rPr>
            <a:t>Le S.S.D, eccezion fatta per le società cooperative a mutualità prevalente, possono destinare una quota inferiore al cinquanta per cento degli utili e degli avanzi di gestione annuali, dedotte eventuali perdite maturate negli esercizi precedenti, secondo le modalità previste dall’art. 8, comma 3, del D. Lgs. 36/2021. </a:t>
          </a:r>
          <a:endParaRPr lang="en-US" dirty="0">
            <a:latin typeface="FIGC - Azzurri Light" panose="00000400000000000000" pitchFamily="50" charset="0"/>
          </a:endParaRPr>
        </a:p>
      </dgm:t>
    </dgm:pt>
    <dgm:pt modelId="{321458E9-E5DB-4411-B0EB-168ACC1C3BB9}" type="parTrans" cxnId="{781ED983-47F1-43AC-81BB-3622CB3B9CD7}">
      <dgm:prSet/>
      <dgm:spPr/>
      <dgm:t>
        <a:bodyPr/>
        <a:lstStyle/>
        <a:p>
          <a:endParaRPr lang="en-US"/>
        </a:p>
      </dgm:t>
    </dgm:pt>
    <dgm:pt modelId="{6F1270E6-D886-4FE7-8D52-983602E77E05}" type="sibTrans" cxnId="{781ED983-47F1-43AC-81BB-3622CB3B9CD7}">
      <dgm:prSet/>
      <dgm:spPr>
        <a:solidFill>
          <a:srgbClr val="FFC000"/>
        </a:solidFill>
      </dgm:spPr>
      <dgm:t>
        <a:bodyPr/>
        <a:lstStyle/>
        <a:p>
          <a:endParaRPr lang="en-US"/>
        </a:p>
      </dgm:t>
    </dgm:pt>
    <dgm:pt modelId="{D69050AB-4538-4F18-AAE2-CC601655D4B5}">
      <dgm:prSet/>
      <dgm:spPr>
        <a:solidFill>
          <a:srgbClr val="0070C0"/>
        </a:solidFill>
      </dgm:spPr>
      <dgm:t>
        <a:bodyPr/>
        <a:lstStyle/>
        <a:p>
          <a:r>
            <a:rPr lang="it-IT" dirty="0">
              <a:latin typeface="FIGC - Azzurri Light" panose="00000400000000000000" pitchFamily="50" charset="0"/>
            </a:rPr>
            <a:t>La quota è aumentata fino all’ottanta per cento per le S.S.D. che gestiscono piscine, palestre, o impianti sportivi in qualità di proprietari, conduttori o concessionari, eccezion fatta per le società cooperative a mutualità prevalente (in attesa dell’autorizzazione della Commissione Europea).</a:t>
          </a:r>
          <a:endParaRPr lang="en-US" dirty="0">
            <a:latin typeface="FIGC - Azzurri Light" panose="00000400000000000000" pitchFamily="50" charset="0"/>
          </a:endParaRPr>
        </a:p>
      </dgm:t>
    </dgm:pt>
    <dgm:pt modelId="{546C3309-A611-4506-B2F0-929BEB7B8885}" type="parTrans" cxnId="{BF2B3A72-4605-4688-ABF2-3E986CEDC790}">
      <dgm:prSet/>
      <dgm:spPr/>
      <dgm:t>
        <a:bodyPr/>
        <a:lstStyle/>
        <a:p>
          <a:endParaRPr lang="en-US"/>
        </a:p>
      </dgm:t>
    </dgm:pt>
    <dgm:pt modelId="{64D38F64-71DC-45A4-8619-E1A8DAC85B9D}" type="sibTrans" cxnId="{BF2B3A72-4605-4688-ABF2-3E986CEDC790}">
      <dgm:prSet/>
      <dgm:spPr/>
      <dgm:t>
        <a:bodyPr/>
        <a:lstStyle/>
        <a:p>
          <a:endParaRPr lang="en-US"/>
        </a:p>
      </dgm:t>
    </dgm:pt>
    <dgm:pt modelId="{A3BABF83-07A0-41DD-8259-CE134DB44FF2}" type="pres">
      <dgm:prSet presAssocID="{57575B31-DF1C-4C06-A68A-D3E4B465D194}" presName="Name0" presStyleCnt="0">
        <dgm:presLayoutVars>
          <dgm:dir/>
          <dgm:resizeHandles val="exact"/>
        </dgm:presLayoutVars>
      </dgm:prSet>
      <dgm:spPr/>
    </dgm:pt>
    <dgm:pt modelId="{2B00BA44-F581-4E84-AC00-1D96B203B54B}" type="pres">
      <dgm:prSet presAssocID="{519146CB-A091-4613-8F24-CE6D5ADE043B}" presName="node" presStyleLbl="node1" presStyleIdx="0" presStyleCnt="7" custLinFactNeighborX="-14534" custLinFactNeighborY="-35597">
        <dgm:presLayoutVars>
          <dgm:bulletEnabled val="1"/>
        </dgm:presLayoutVars>
      </dgm:prSet>
      <dgm:spPr/>
    </dgm:pt>
    <dgm:pt modelId="{21BDFFF7-FB73-461D-B992-2EE9E0230A64}" type="pres">
      <dgm:prSet presAssocID="{86920BDC-EE15-46B4-B601-F7A72EEDAFCE}" presName="sibTransSpacerBeforeConnector" presStyleCnt="0"/>
      <dgm:spPr/>
    </dgm:pt>
    <dgm:pt modelId="{16CB7452-6B4B-451A-BC15-911F8201EA0E}" type="pres">
      <dgm:prSet presAssocID="{86920BDC-EE15-46B4-B601-F7A72EEDAFCE}" presName="sibTrans" presStyleLbl="node1" presStyleIdx="1" presStyleCnt="7" custLinFactY="-142848" custLinFactNeighborX="28484" custLinFactNeighborY="-200000"/>
      <dgm:spPr/>
    </dgm:pt>
    <dgm:pt modelId="{F38DE3D0-EC72-4BE8-B588-AB157C75212A}" type="pres">
      <dgm:prSet presAssocID="{86920BDC-EE15-46B4-B601-F7A72EEDAFCE}" presName="sibTransSpacerAfterConnector" presStyleCnt="0"/>
      <dgm:spPr/>
    </dgm:pt>
    <dgm:pt modelId="{CF737EF1-6F78-4A54-A7FA-352C30253649}" type="pres">
      <dgm:prSet presAssocID="{02EC9581-5B4D-4373-9D1E-E1E37A357A8B}" presName="node" presStyleLbl="node1" presStyleIdx="2" presStyleCnt="7" custLinFactX="201" custLinFactNeighborX="100000" custLinFactNeighborY="-36268">
        <dgm:presLayoutVars>
          <dgm:bulletEnabled val="1"/>
        </dgm:presLayoutVars>
      </dgm:prSet>
      <dgm:spPr/>
    </dgm:pt>
    <dgm:pt modelId="{B4BE25A0-75B1-478C-84A1-6FA79ABFB0C4}" type="pres">
      <dgm:prSet presAssocID="{72671A16-80D4-40DF-ABF5-9FE6ABE372DD}" presName="sibTransSpacerBeforeConnector" presStyleCnt="0"/>
      <dgm:spPr/>
    </dgm:pt>
    <dgm:pt modelId="{3585A59D-8B69-45B0-86CE-091DB001920B}" type="pres">
      <dgm:prSet presAssocID="{72671A16-80D4-40DF-ABF5-9FE6ABE372DD}" presName="sibTrans" presStyleLbl="node1" presStyleIdx="3" presStyleCnt="7" custLinFactY="-130305" custLinFactNeighborX="28479" custLinFactNeighborY="-200000"/>
      <dgm:spPr/>
    </dgm:pt>
    <dgm:pt modelId="{4FA0CDAF-1510-4A93-A854-12543BC2D63A}" type="pres">
      <dgm:prSet presAssocID="{72671A16-80D4-40DF-ABF5-9FE6ABE372DD}" presName="sibTransSpacerAfterConnector" presStyleCnt="0"/>
      <dgm:spPr/>
    </dgm:pt>
    <dgm:pt modelId="{46D1355A-7812-4794-B2E5-024FE63500C0}" type="pres">
      <dgm:prSet presAssocID="{97B21E37-51B1-4E76-ADB2-572CF26654C0}" presName="node" presStyleLbl="node1" presStyleIdx="4" presStyleCnt="7" custLinFactX="-201" custLinFactNeighborX="-100000" custLinFactNeighborY="-16824">
        <dgm:presLayoutVars>
          <dgm:bulletEnabled val="1"/>
        </dgm:presLayoutVars>
      </dgm:prSet>
      <dgm:spPr/>
    </dgm:pt>
    <dgm:pt modelId="{F5AAE829-3F28-421F-B670-32B4209ED5B9}" type="pres">
      <dgm:prSet presAssocID="{6F1270E6-D886-4FE7-8D52-983602E77E05}" presName="sibTransSpacerBeforeConnector" presStyleCnt="0"/>
      <dgm:spPr/>
    </dgm:pt>
    <dgm:pt modelId="{52C5317C-3544-4BE0-A26E-7AAC5336A25F}" type="pres">
      <dgm:prSet presAssocID="{6F1270E6-D886-4FE7-8D52-983602E77E05}" presName="sibTrans" presStyleLbl="node1" presStyleIdx="5" presStyleCnt="7" custLinFactX="-4090" custLinFactY="-113580" custLinFactNeighborX="-100000" custLinFactNeighborY="-200000"/>
      <dgm:spPr/>
    </dgm:pt>
    <dgm:pt modelId="{07248BA2-B8D7-4EE6-B257-564AAB6E9054}" type="pres">
      <dgm:prSet presAssocID="{6F1270E6-D886-4FE7-8D52-983602E77E05}" presName="sibTransSpacerAfterConnector" presStyleCnt="0"/>
      <dgm:spPr/>
    </dgm:pt>
    <dgm:pt modelId="{97330DE6-9468-4E95-A840-E2E793CAAB37}" type="pres">
      <dgm:prSet presAssocID="{D69050AB-4538-4F18-AAE2-CC601655D4B5}" presName="node" presStyleLbl="node1" presStyleIdx="6" presStyleCnt="7" custLinFactX="-1988" custLinFactNeighborX="-100000" custLinFactNeighborY="-17745">
        <dgm:presLayoutVars>
          <dgm:bulletEnabled val="1"/>
        </dgm:presLayoutVars>
      </dgm:prSet>
      <dgm:spPr/>
    </dgm:pt>
  </dgm:ptLst>
  <dgm:cxnLst>
    <dgm:cxn modelId="{3ED86B12-A46C-4D24-B11B-B289B1F8A354}" type="presOf" srcId="{D69050AB-4538-4F18-AAE2-CC601655D4B5}" destId="{97330DE6-9468-4E95-A840-E2E793CAAB37}" srcOrd="0" destOrd="0" presId="urn:microsoft.com/office/officeart/2016/7/layout/BasicProcessNew"/>
    <dgm:cxn modelId="{82CA2D20-6407-4911-A695-265EF3E09E5A}" type="presOf" srcId="{02EC9581-5B4D-4373-9D1E-E1E37A357A8B}" destId="{CF737EF1-6F78-4A54-A7FA-352C30253649}" srcOrd="0" destOrd="0" presId="urn:microsoft.com/office/officeart/2016/7/layout/BasicProcessNew"/>
    <dgm:cxn modelId="{1B6D4237-5406-4792-B082-0BE8104AF3B9}" type="presOf" srcId="{57575B31-DF1C-4C06-A68A-D3E4B465D194}" destId="{A3BABF83-07A0-41DD-8259-CE134DB44FF2}" srcOrd="0" destOrd="0" presId="urn:microsoft.com/office/officeart/2016/7/layout/BasicProcessNew"/>
    <dgm:cxn modelId="{06E62A3C-144A-42DC-B604-501CD5D6D48C}" type="presOf" srcId="{6F1270E6-D886-4FE7-8D52-983602E77E05}" destId="{52C5317C-3544-4BE0-A26E-7AAC5336A25F}" srcOrd="0" destOrd="0" presId="urn:microsoft.com/office/officeart/2016/7/layout/BasicProcessNew"/>
    <dgm:cxn modelId="{E7BD4665-8262-4CA3-965D-BC48077C97B5}" type="presOf" srcId="{72671A16-80D4-40DF-ABF5-9FE6ABE372DD}" destId="{3585A59D-8B69-45B0-86CE-091DB001920B}" srcOrd="0" destOrd="0" presId="urn:microsoft.com/office/officeart/2016/7/layout/BasicProcessNew"/>
    <dgm:cxn modelId="{BF2B3A72-4605-4688-ABF2-3E986CEDC790}" srcId="{57575B31-DF1C-4C06-A68A-D3E4B465D194}" destId="{D69050AB-4538-4F18-AAE2-CC601655D4B5}" srcOrd="3" destOrd="0" parTransId="{546C3309-A611-4506-B2F0-929BEB7B8885}" sibTransId="{64D38F64-71DC-45A4-8619-E1A8DAC85B9D}"/>
    <dgm:cxn modelId="{E844B975-B11E-4162-B820-26757B3F3C8E}" type="presOf" srcId="{519146CB-A091-4613-8F24-CE6D5ADE043B}" destId="{2B00BA44-F581-4E84-AC00-1D96B203B54B}" srcOrd="0" destOrd="0" presId="urn:microsoft.com/office/officeart/2016/7/layout/BasicProcessNew"/>
    <dgm:cxn modelId="{53E6D97C-5BB3-44EF-BDCA-078B23F328C5}" srcId="{57575B31-DF1C-4C06-A68A-D3E4B465D194}" destId="{519146CB-A091-4613-8F24-CE6D5ADE043B}" srcOrd="0" destOrd="0" parTransId="{55A7DBC1-5D07-4841-B47B-E74CB5248CB0}" sibTransId="{86920BDC-EE15-46B4-B601-F7A72EEDAFCE}"/>
    <dgm:cxn modelId="{781ED983-47F1-43AC-81BB-3622CB3B9CD7}" srcId="{57575B31-DF1C-4C06-A68A-D3E4B465D194}" destId="{97B21E37-51B1-4E76-ADB2-572CF26654C0}" srcOrd="2" destOrd="0" parTransId="{321458E9-E5DB-4411-B0EB-168ACC1C3BB9}" sibTransId="{6F1270E6-D886-4FE7-8D52-983602E77E05}"/>
    <dgm:cxn modelId="{7D6B07BF-D9CA-4848-91FB-DE2582543B93}" type="presOf" srcId="{97B21E37-51B1-4E76-ADB2-572CF26654C0}" destId="{46D1355A-7812-4794-B2E5-024FE63500C0}" srcOrd="0" destOrd="0" presId="urn:microsoft.com/office/officeart/2016/7/layout/BasicProcessNew"/>
    <dgm:cxn modelId="{17E92EDE-2D57-406D-8D0A-10489BB2EE65}" type="presOf" srcId="{86920BDC-EE15-46B4-B601-F7A72EEDAFCE}" destId="{16CB7452-6B4B-451A-BC15-911F8201EA0E}" srcOrd="0" destOrd="0" presId="urn:microsoft.com/office/officeart/2016/7/layout/BasicProcessNew"/>
    <dgm:cxn modelId="{BFAE0BFF-BCA6-46DE-B0C9-5B3547505908}" srcId="{57575B31-DF1C-4C06-A68A-D3E4B465D194}" destId="{02EC9581-5B4D-4373-9D1E-E1E37A357A8B}" srcOrd="1" destOrd="0" parTransId="{ED214E0F-A2AD-471A-ABD5-B804EF5F9743}" sibTransId="{72671A16-80D4-40DF-ABF5-9FE6ABE372DD}"/>
    <dgm:cxn modelId="{5415F82F-8CCB-43CC-B4C3-7CBAD6BBCA49}" type="presParOf" srcId="{A3BABF83-07A0-41DD-8259-CE134DB44FF2}" destId="{2B00BA44-F581-4E84-AC00-1D96B203B54B}" srcOrd="0" destOrd="0" presId="urn:microsoft.com/office/officeart/2016/7/layout/BasicProcessNew"/>
    <dgm:cxn modelId="{20A28656-A6A4-4FBA-BB57-9882C31BD05F}" type="presParOf" srcId="{A3BABF83-07A0-41DD-8259-CE134DB44FF2}" destId="{21BDFFF7-FB73-461D-B992-2EE9E0230A64}" srcOrd="1" destOrd="0" presId="urn:microsoft.com/office/officeart/2016/7/layout/BasicProcessNew"/>
    <dgm:cxn modelId="{569A56EB-C508-491B-B42A-076703668B6E}" type="presParOf" srcId="{A3BABF83-07A0-41DD-8259-CE134DB44FF2}" destId="{16CB7452-6B4B-451A-BC15-911F8201EA0E}" srcOrd="2" destOrd="0" presId="urn:microsoft.com/office/officeart/2016/7/layout/BasicProcessNew"/>
    <dgm:cxn modelId="{9ACD0443-4820-4D36-9DFE-6BAF1D61389A}" type="presParOf" srcId="{A3BABF83-07A0-41DD-8259-CE134DB44FF2}" destId="{F38DE3D0-EC72-4BE8-B588-AB157C75212A}" srcOrd="3" destOrd="0" presId="urn:microsoft.com/office/officeart/2016/7/layout/BasicProcessNew"/>
    <dgm:cxn modelId="{15F3AF97-85E4-479F-82BD-849EF4BD6A6C}" type="presParOf" srcId="{A3BABF83-07A0-41DD-8259-CE134DB44FF2}" destId="{CF737EF1-6F78-4A54-A7FA-352C30253649}" srcOrd="4" destOrd="0" presId="urn:microsoft.com/office/officeart/2016/7/layout/BasicProcessNew"/>
    <dgm:cxn modelId="{0AC23C16-1AF3-4198-8E2F-C4DB6DBB0D5A}" type="presParOf" srcId="{A3BABF83-07A0-41DD-8259-CE134DB44FF2}" destId="{B4BE25A0-75B1-478C-84A1-6FA79ABFB0C4}" srcOrd="5" destOrd="0" presId="urn:microsoft.com/office/officeart/2016/7/layout/BasicProcessNew"/>
    <dgm:cxn modelId="{3AD66349-F0F9-4EC3-9F93-DF40A40967E7}" type="presParOf" srcId="{A3BABF83-07A0-41DD-8259-CE134DB44FF2}" destId="{3585A59D-8B69-45B0-86CE-091DB001920B}" srcOrd="6" destOrd="0" presId="urn:microsoft.com/office/officeart/2016/7/layout/BasicProcessNew"/>
    <dgm:cxn modelId="{898ADE73-225F-4BEE-B2C5-E3DBBCB10AC0}" type="presParOf" srcId="{A3BABF83-07A0-41DD-8259-CE134DB44FF2}" destId="{4FA0CDAF-1510-4A93-A854-12543BC2D63A}" srcOrd="7" destOrd="0" presId="urn:microsoft.com/office/officeart/2016/7/layout/BasicProcessNew"/>
    <dgm:cxn modelId="{A39F7E71-EA04-415A-A873-62DEF9A11411}" type="presParOf" srcId="{A3BABF83-07A0-41DD-8259-CE134DB44FF2}" destId="{46D1355A-7812-4794-B2E5-024FE63500C0}" srcOrd="8" destOrd="0" presId="urn:microsoft.com/office/officeart/2016/7/layout/BasicProcessNew"/>
    <dgm:cxn modelId="{D6627D95-E571-4696-9DDB-A848BC7D3D49}" type="presParOf" srcId="{A3BABF83-07A0-41DD-8259-CE134DB44FF2}" destId="{F5AAE829-3F28-421F-B670-32B4209ED5B9}" srcOrd="9" destOrd="0" presId="urn:microsoft.com/office/officeart/2016/7/layout/BasicProcessNew"/>
    <dgm:cxn modelId="{F4571EC8-6A1C-4F40-8C88-60905E92B04E}" type="presParOf" srcId="{A3BABF83-07A0-41DD-8259-CE134DB44FF2}" destId="{52C5317C-3544-4BE0-A26E-7AAC5336A25F}" srcOrd="10" destOrd="0" presId="urn:microsoft.com/office/officeart/2016/7/layout/BasicProcessNew"/>
    <dgm:cxn modelId="{1F5A58BF-2986-450F-9043-A58D1FC61C3B}" type="presParOf" srcId="{A3BABF83-07A0-41DD-8259-CE134DB44FF2}" destId="{07248BA2-B8D7-4EE6-B257-564AAB6E9054}" srcOrd="11" destOrd="0" presId="urn:microsoft.com/office/officeart/2016/7/layout/BasicProcessNew"/>
    <dgm:cxn modelId="{8AA0997C-F751-4D9D-B3E9-9F3A81D889C9}" type="presParOf" srcId="{A3BABF83-07A0-41DD-8259-CE134DB44FF2}" destId="{97330DE6-9468-4E95-A840-E2E793CAAB37}" srcOrd="12"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24E0D-6B20-4AEC-AD4F-ADD193E8043D}"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it-IT"/>
        </a:p>
      </dgm:t>
    </dgm:pt>
    <dgm:pt modelId="{2EAD6B1C-159A-4519-8A97-06183EAD7C26}">
      <dgm:prSet phldrT="[Testo]" custT="1"/>
      <dgm:spPr/>
      <dgm:t>
        <a:bodyPr/>
        <a:lstStyle/>
        <a:p>
          <a:r>
            <a:rPr lang="it-IT" sz="2000" b="1" dirty="0">
              <a:solidFill>
                <a:srgbClr val="0070C0"/>
              </a:solidFill>
              <a:latin typeface="FIGC - Azzurri" panose="00000500000000000000" pitchFamily="50" charset="0"/>
            </a:rPr>
            <a:t>DIFFERENZE</a:t>
          </a:r>
        </a:p>
        <a:p>
          <a:r>
            <a:rPr lang="it-IT" sz="1200" dirty="0">
              <a:solidFill>
                <a:prstClr val="black"/>
              </a:solidFill>
              <a:latin typeface="FIGC - Azzurri" panose="00000500000000000000" pitchFamily="50" charset="0"/>
              <a:ea typeface="Times New Roman" panose="02020603050405020304" pitchFamily="18" charset="0"/>
            </a:rPr>
            <a:t>Nella fusione in senso stretto, si </a:t>
          </a:r>
          <a:r>
            <a:rPr lang="it-IT" sz="1200" b="1" dirty="0">
              <a:solidFill>
                <a:schemeClr val="bg1">
                  <a:lumMod val="50000"/>
                </a:schemeClr>
              </a:solidFill>
              <a:latin typeface="FIGC - Azzurri" panose="00000500000000000000" pitchFamily="50" charset="0"/>
              <a:ea typeface="Times New Roman" panose="02020603050405020304" pitchFamily="18" charset="0"/>
            </a:rPr>
            <a:t>costituisce una nuova Società</a:t>
          </a:r>
          <a:r>
            <a:rPr lang="it-IT" sz="1200" dirty="0">
              <a:solidFill>
                <a:prstClr val="black"/>
              </a:solidFill>
              <a:latin typeface="FIGC - Azzurri" panose="00000500000000000000" pitchFamily="50" charset="0"/>
              <a:ea typeface="Times New Roman" panose="02020603050405020304" pitchFamily="18" charset="0"/>
            </a:rPr>
            <a:t>, che prende il posto di tutte le Società che si fondono. Quella per incorporazione si realizza mediante </a:t>
          </a:r>
          <a:r>
            <a:rPr lang="it-IT" sz="1200" b="1" dirty="0">
              <a:solidFill>
                <a:schemeClr val="bg1">
                  <a:lumMod val="50000"/>
                </a:schemeClr>
              </a:solidFill>
              <a:latin typeface="FIGC - Azzurri" panose="00000500000000000000" pitchFamily="50" charset="0"/>
              <a:ea typeface="Times New Roman" panose="02020603050405020304" pitchFamily="18" charset="0"/>
            </a:rPr>
            <a:t>assorbimento</a:t>
          </a:r>
          <a:r>
            <a:rPr lang="it-IT" sz="1200" dirty="0">
              <a:solidFill>
                <a:prstClr val="black"/>
              </a:solidFill>
              <a:latin typeface="FIGC - Azzurri" panose="00000500000000000000" pitchFamily="50" charset="0"/>
              <a:ea typeface="Times New Roman" panose="02020603050405020304" pitchFamily="18" charset="0"/>
            </a:rPr>
            <a:t> in una Società preesistente di una o più Società. </a:t>
          </a:r>
        </a:p>
        <a:p>
          <a:endParaRPr lang="it-IT" sz="1200" dirty="0"/>
        </a:p>
      </dgm:t>
    </dgm:pt>
    <dgm:pt modelId="{0522F8E2-C088-4798-935A-9643EE9AE24B}" type="parTrans" cxnId="{E3570318-98D9-40F8-9CC0-A021E3F42776}">
      <dgm:prSet/>
      <dgm:spPr/>
      <dgm:t>
        <a:bodyPr/>
        <a:lstStyle/>
        <a:p>
          <a:endParaRPr lang="it-IT"/>
        </a:p>
      </dgm:t>
    </dgm:pt>
    <dgm:pt modelId="{1C2C1EB1-A536-4656-97CE-9CFAFCF85244}" type="sibTrans" cxnId="{E3570318-98D9-40F8-9CC0-A021E3F42776}">
      <dgm:prSet/>
      <dgm:spPr/>
      <dgm:t>
        <a:bodyPr/>
        <a:lstStyle/>
        <a:p>
          <a:endParaRPr lang="it-IT"/>
        </a:p>
      </dgm:t>
    </dgm:pt>
    <dgm:pt modelId="{C4A90BFC-1981-4385-8784-DE042E563F63}">
      <dgm:prSet phldrT="[Testo]" custT="1"/>
      <dgm:spPr/>
      <dgm:t>
        <a:bodyPr/>
        <a:lstStyle/>
        <a:p>
          <a:r>
            <a:rPr lang="it-IT" sz="2000" b="1" dirty="0">
              <a:solidFill>
                <a:srgbClr val="FFC000"/>
              </a:solidFill>
              <a:latin typeface="FIGC - Azzurri" panose="00000500000000000000" pitchFamily="50" charset="0"/>
            </a:rPr>
            <a:t>RISULTATO</a:t>
          </a:r>
        </a:p>
        <a:p>
          <a:r>
            <a:rPr lang="it-IT" sz="1200" dirty="0">
              <a:solidFill>
                <a:prstClr val="black"/>
              </a:solidFill>
              <a:latin typeface="FIGC - Azzurri" panose="00000500000000000000" pitchFamily="50" charset="0"/>
              <a:ea typeface="Times New Roman" panose="02020603050405020304" pitchFamily="18" charset="0"/>
            </a:rPr>
            <a:t>La Società incorporante o che risulta dalla fusione</a:t>
          </a:r>
          <a:r>
            <a:rPr lang="it-IT" sz="1200" dirty="0">
              <a:solidFill>
                <a:srgbClr val="FF0000"/>
              </a:solidFill>
              <a:latin typeface="FIGC - Azzurri" panose="00000500000000000000" pitchFamily="50" charset="0"/>
              <a:ea typeface="Times New Roman" panose="02020603050405020304" pitchFamily="18" charset="0"/>
            </a:rPr>
            <a:t> </a:t>
          </a:r>
          <a:r>
            <a:rPr lang="it-IT" sz="1200" b="1" dirty="0">
              <a:solidFill>
                <a:schemeClr val="bg1">
                  <a:lumMod val="50000"/>
                </a:schemeClr>
              </a:solidFill>
              <a:latin typeface="FIGC - Azzurri" panose="00000500000000000000" pitchFamily="50" charset="0"/>
              <a:ea typeface="Times New Roman" panose="02020603050405020304" pitchFamily="18" charset="0"/>
            </a:rPr>
            <a:t>assume i diritti e gli obblighi</a:t>
          </a:r>
          <a:r>
            <a:rPr lang="it-IT" sz="1200" dirty="0">
              <a:solidFill>
                <a:prstClr val="black"/>
              </a:solidFill>
              <a:latin typeface="FIGC - Azzurri" panose="00000500000000000000" pitchFamily="50" charset="0"/>
              <a:ea typeface="Times New Roman" panose="02020603050405020304" pitchFamily="18" charset="0"/>
            </a:rPr>
            <a:t> delle Società partecipanti alla fusione, proseguendo in tutti i loro rapporti, anche processuali, anteriori alla fusione (art. 2504 – </a:t>
          </a:r>
          <a:r>
            <a:rPr lang="it-IT" sz="1200" i="1" dirty="0">
              <a:solidFill>
                <a:prstClr val="black"/>
              </a:solidFill>
              <a:latin typeface="FIGC - Azzurri" panose="00000500000000000000" pitchFamily="50" charset="0"/>
              <a:ea typeface="Times New Roman" panose="02020603050405020304" pitchFamily="18" charset="0"/>
            </a:rPr>
            <a:t>bis</a:t>
          </a:r>
          <a:r>
            <a:rPr lang="it-IT" sz="1200" dirty="0">
              <a:solidFill>
                <a:prstClr val="black"/>
              </a:solidFill>
              <a:latin typeface="FIGC - Azzurri" panose="00000500000000000000" pitchFamily="50" charset="0"/>
              <a:ea typeface="Times New Roman" panose="02020603050405020304" pitchFamily="18" charset="0"/>
            </a:rPr>
            <a:t>, comma 1, c.c.) . </a:t>
          </a:r>
          <a:endParaRPr lang="it-IT" sz="1200" dirty="0"/>
        </a:p>
      </dgm:t>
    </dgm:pt>
    <dgm:pt modelId="{45A4182F-2777-4855-944E-51C092708542}" type="parTrans" cxnId="{03685B09-597A-4971-A7BF-0607320F052C}">
      <dgm:prSet/>
      <dgm:spPr/>
      <dgm:t>
        <a:bodyPr/>
        <a:lstStyle/>
        <a:p>
          <a:endParaRPr lang="it-IT"/>
        </a:p>
      </dgm:t>
    </dgm:pt>
    <dgm:pt modelId="{C88AD021-6A3A-4273-8106-A4A5903FAA60}" type="sibTrans" cxnId="{03685B09-597A-4971-A7BF-0607320F052C}">
      <dgm:prSet/>
      <dgm:spPr/>
      <dgm:t>
        <a:bodyPr/>
        <a:lstStyle/>
        <a:p>
          <a:endParaRPr lang="it-IT"/>
        </a:p>
      </dgm:t>
    </dgm:pt>
    <dgm:pt modelId="{1D35968D-C30E-41FB-9028-2E8C609F5D54}" type="pres">
      <dgm:prSet presAssocID="{16824E0D-6B20-4AEC-AD4F-ADD193E8043D}" presName="Name0" presStyleCnt="0">
        <dgm:presLayoutVars>
          <dgm:dir/>
          <dgm:resizeHandles val="exact"/>
        </dgm:presLayoutVars>
      </dgm:prSet>
      <dgm:spPr/>
    </dgm:pt>
    <dgm:pt modelId="{7FBC6134-00B3-4676-A45E-5CE782B32F06}" type="pres">
      <dgm:prSet presAssocID="{2EAD6B1C-159A-4519-8A97-06183EAD7C26}" presName="compNode" presStyleCnt="0"/>
      <dgm:spPr/>
    </dgm:pt>
    <dgm:pt modelId="{3D0EC13F-DED2-4797-9B24-A4C7D5585983}" type="pres">
      <dgm:prSet presAssocID="{2EAD6B1C-159A-4519-8A97-06183EAD7C26}"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a:solidFill>
            <a:schemeClr val="bg1">
              <a:lumMod val="50000"/>
            </a:schemeClr>
          </a:solidFill>
        </a:ln>
      </dgm:spPr>
    </dgm:pt>
    <dgm:pt modelId="{549B498D-6AEA-47E4-A2A4-8CBC03138229}" type="pres">
      <dgm:prSet presAssocID="{2EAD6B1C-159A-4519-8A97-06183EAD7C26}" presName="textRect" presStyleLbl="revTx" presStyleIdx="0" presStyleCnt="2">
        <dgm:presLayoutVars>
          <dgm:bulletEnabled val="1"/>
        </dgm:presLayoutVars>
      </dgm:prSet>
      <dgm:spPr/>
    </dgm:pt>
    <dgm:pt modelId="{FEC331F5-CFA3-4543-865E-083D91AC2E01}" type="pres">
      <dgm:prSet presAssocID="{1C2C1EB1-A536-4656-97CE-9CFAFCF85244}" presName="sibTrans" presStyleLbl="sibTrans2D1" presStyleIdx="0" presStyleCnt="0"/>
      <dgm:spPr/>
    </dgm:pt>
    <dgm:pt modelId="{A8E0B1D6-B1E9-417C-89DA-B617B5D7A0D9}" type="pres">
      <dgm:prSet presAssocID="{C4A90BFC-1981-4385-8784-DE042E563F63}" presName="compNode" presStyleCnt="0"/>
      <dgm:spPr/>
    </dgm:pt>
    <dgm:pt modelId="{DB627C68-444A-4F07-A1BE-D966E2725480}" type="pres">
      <dgm:prSet presAssocID="{C4A90BFC-1981-4385-8784-DE042E563F63}" presName="pictRect" presStyleLbl="nod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6825" t="4846" r="23379" b="3529"/>
          </a:stretch>
        </a:blipFill>
        <a:ln>
          <a:solidFill>
            <a:schemeClr val="bg1">
              <a:lumMod val="50000"/>
            </a:schemeClr>
          </a:solidFill>
        </a:ln>
      </dgm:spPr>
    </dgm:pt>
    <dgm:pt modelId="{D6447F91-562B-420D-B2A2-0B1F07C81290}" type="pres">
      <dgm:prSet presAssocID="{C4A90BFC-1981-4385-8784-DE042E563F63}" presName="textRect" presStyleLbl="revTx" presStyleIdx="1" presStyleCnt="2">
        <dgm:presLayoutVars>
          <dgm:bulletEnabled val="1"/>
        </dgm:presLayoutVars>
      </dgm:prSet>
      <dgm:spPr/>
    </dgm:pt>
  </dgm:ptLst>
  <dgm:cxnLst>
    <dgm:cxn modelId="{03685B09-597A-4971-A7BF-0607320F052C}" srcId="{16824E0D-6B20-4AEC-AD4F-ADD193E8043D}" destId="{C4A90BFC-1981-4385-8784-DE042E563F63}" srcOrd="1" destOrd="0" parTransId="{45A4182F-2777-4855-944E-51C092708542}" sibTransId="{C88AD021-6A3A-4273-8106-A4A5903FAA60}"/>
    <dgm:cxn modelId="{E3570318-98D9-40F8-9CC0-A021E3F42776}" srcId="{16824E0D-6B20-4AEC-AD4F-ADD193E8043D}" destId="{2EAD6B1C-159A-4519-8A97-06183EAD7C26}" srcOrd="0" destOrd="0" parTransId="{0522F8E2-C088-4798-935A-9643EE9AE24B}" sibTransId="{1C2C1EB1-A536-4656-97CE-9CFAFCF85244}"/>
    <dgm:cxn modelId="{580E6834-91AF-4AC6-9DEB-ED24732F81D6}" type="presOf" srcId="{C4A90BFC-1981-4385-8784-DE042E563F63}" destId="{D6447F91-562B-420D-B2A2-0B1F07C81290}" srcOrd="0" destOrd="0" presId="urn:microsoft.com/office/officeart/2005/8/layout/pList1#1"/>
    <dgm:cxn modelId="{EE8111B7-DAA5-4E85-97E9-A6C82EA12A4B}" type="presOf" srcId="{16824E0D-6B20-4AEC-AD4F-ADD193E8043D}" destId="{1D35968D-C30E-41FB-9028-2E8C609F5D54}" srcOrd="0" destOrd="0" presId="urn:microsoft.com/office/officeart/2005/8/layout/pList1#1"/>
    <dgm:cxn modelId="{9EA9F0B8-6EA9-42C7-AD5A-EA870F1F3249}" type="presOf" srcId="{1C2C1EB1-A536-4656-97CE-9CFAFCF85244}" destId="{FEC331F5-CFA3-4543-865E-083D91AC2E01}" srcOrd="0" destOrd="0" presId="urn:microsoft.com/office/officeart/2005/8/layout/pList1#1"/>
    <dgm:cxn modelId="{6FB62BC8-69D8-46EE-B939-46FAACEFC107}" type="presOf" srcId="{2EAD6B1C-159A-4519-8A97-06183EAD7C26}" destId="{549B498D-6AEA-47E4-A2A4-8CBC03138229}" srcOrd="0" destOrd="0" presId="urn:microsoft.com/office/officeart/2005/8/layout/pList1#1"/>
    <dgm:cxn modelId="{DF5B5E0D-A97F-4ABE-953E-6E9D59A358CC}" type="presParOf" srcId="{1D35968D-C30E-41FB-9028-2E8C609F5D54}" destId="{7FBC6134-00B3-4676-A45E-5CE782B32F06}" srcOrd="0" destOrd="0" presId="urn:microsoft.com/office/officeart/2005/8/layout/pList1#1"/>
    <dgm:cxn modelId="{B9674104-AC97-4773-A97D-014A1A2532D3}" type="presParOf" srcId="{7FBC6134-00B3-4676-A45E-5CE782B32F06}" destId="{3D0EC13F-DED2-4797-9B24-A4C7D5585983}" srcOrd="0" destOrd="0" presId="urn:microsoft.com/office/officeart/2005/8/layout/pList1#1"/>
    <dgm:cxn modelId="{09B8ED77-9702-49BE-B834-19D0E93C3E1F}" type="presParOf" srcId="{7FBC6134-00B3-4676-A45E-5CE782B32F06}" destId="{549B498D-6AEA-47E4-A2A4-8CBC03138229}" srcOrd="1" destOrd="0" presId="urn:microsoft.com/office/officeart/2005/8/layout/pList1#1"/>
    <dgm:cxn modelId="{E3DEA710-2A2B-4B39-A5F2-62A0CD0DA205}" type="presParOf" srcId="{1D35968D-C30E-41FB-9028-2E8C609F5D54}" destId="{FEC331F5-CFA3-4543-865E-083D91AC2E01}" srcOrd="1" destOrd="0" presId="urn:microsoft.com/office/officeart/2005/8/layout/pList1#1"/>
    <dgm:cxn modelId="{223076EE-D628-4AAA-B66B-672CAAA6A878}" type="presParOf" srcId="{1D35968D-C30E-41FB-9028-2E8C609F5D54}" destId="{A8E0B1D6-B1E9-417C-89DA-B617B5D7A0D9}" srcOrd="2" destOrd="0" presId="urn:microsoft.com/office/officeart/2005/8/layout/pList1#1"/>
    <dgm:cxn modelId="{235027B0-E53D-4B58-915A-A0F8C252BC0C}" type="presParOf" srcId="{A8E0B1D6-B1E9-417C-89DA-B617B5D7A0D9}" destId="{DB627C68-444A-4F07-A1BE-D966E2725480}" srcOrd="0" destOrd="0" presId="urn:microsoft.com/office/officeart/2005/8/layout/pList1#1"/>
    <dgm:cxn modelId="{DD2D7C2A-9D27-422D-ACCA-52BAF8212166}" type="presParOf" srcId="{A8E0B1D6-B1E9-417C-89DA-B617B5D7A0D9}" destId="{D6447F91-562B-420D-B2A2-0B1F07C81290}"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5C2AC-57AD-41CD-9476-4ECF4D7EA5D9}" type="doc">
      <dgm:prSet loTypeId="urn:microsoft.com/office/officeart/2005/8/layout/hList2#1" loCatId="list" qsTypeId="urn:microsoft.com/office/officeart/2005/8/quickstyle/simple1" qsCatId="simple" csTypeId="urn:microsoft.com/office/officeart/2005/8/colors/accent0_3" csCatId="mainScheme" phldr="1"/>
      <dgm:spPr/>
      <dgm:t>
        <a:bodyPr/>
        <a:lstStyle/>
        <a:p>
          <a:endParaRPr lang="it-IT"/>
        </a:p>
      </dgm:t>
    </dgm:pt>
    <dgm:pt modelId="{84EA86AE-9602-4DC6-8A89-9ABEC83B48E5}">
      <dgm:prSet phldrT="[Testo]"/>
      <dgm:spPr/>
      <dgm:t>
        <a:bodyPr/>
        <a:lstStyle/>
        <a:p>
          <a:r>
            <a:rPr lang="it-IT" dirty="0">
              <a:latin typeface="FIGC - Azzurri" panose="00000500000000000000" pitchFamily="50" charset="0"/>
            </a:rPr>
            <a:t>NORMATIVA</a:t>
          </a:r>
        </a:p>
      </dgm:t>
    </dgm:pt>
    <dgm:pt modelId="{A47634A0-3ACE-40F7-80E9-6ADBDDF340F7}" type="parTrans" cxnId="{C396FDB9-89D5-4A51-AE71-1DB5189D3620}">
      <dgm:prSet/>
      <dgm:spPr/>
      <dgm:t>
        <a:bodyPr/>
        <a:lstStyle/>
        <a:p>
          <a:endParaRPr lang="it-IT"/>
        </a:p>
      </dgm:t>
    </dgm:pt>
    <dgm:pt modelId="{9834CB00-1707-446D-898E-D260866A594B}" type="sibTrans" cxnId="{C396FDB9-89D5-4A51-AE71-1DB5189D3620}">
      <dgm:prSet/>
      <dgm:spPr/>
      <dgm:t>
        <a:bodyPr/>
        <a:lstStyle/>
        <a:p>
          <a:endParaRPr lang="it-IT"/>
        </a:p>
      </dgm:t>
    </dgm:pt>
    <dgm:pt modelId="{7EC86D01-1689-4D8E-B45F-57F53BD9946D}">
      <dgm:prSet phldrT="[Testo]"/>
      <dgm:spPr/>
      <dgm:t>
        <a:bodyPr/>
        <a:lstStyle/>
        <a:p>
          <a:pPr algn="l"/>
          <a:r>
            <a:rPr lang="it-IT" dirty="0">
              <a:latin typeface="FIGC - Azzurri" panose="00000500000000000000" pitchFamily="50" charset="0"/>
              <a:ea typeface="Times New Roman" panose="02020603050405020304" pitchFamily="18" charset="0"/>
            </a:rPr>
            <a:t>Il codice civile disciplina le fusioni tra Associazioni e Fondazioni (</a:t>
          </a:r>
          <a:r>
            <a:rPr lang="it-IT" i="1" dirty="0">
              <a:latin typeface="FIGC - Azzurri" panose="00000500000000000000" pitchFamily="50" charset="0"/>
              <a:ea typeface="Times New Roman" panose="02020603050405020304" pitchFamily="18" charset="0"/>
            </a:rPr>
            <a:t>art. 42 bis</a:t>
          </a:r>
          <a:r>
            <a:rPr lang="it-IT" dirty="0">
              <a:latin typeface="FIGC - Azzurri" panose="00000500000000000000" pitchFamily="50" charset="0"/>
              <a:ea typeface="Times New Roman" panose="02020603050405020304" pitchFamily="18" charset="0"/>
            </a:rPr>
            <a:t>). </a:t>
          </a:r>
          <a:endParaRPr lang="it-IT" dirty="0"/>
        </a:p>
      </dgm:t>
    </dgm:pt>
    <dgm:pt modelId="{73712E1D-9C3D-49A5-8BEF-1F9D1C652323}" type="parTrans" cxnId="{07C05198-08CA-476D-8F08-74AFFBA0289F}">
      <dgm:prSet/>
      <dgm:spPr/>
      <dgm:t>
        <a:bodyPr/>
        <a:lstStyle/>
        <a:p>
          <a:endParaRPr lang="it-IT"/>
        </a:p>
      </dgm:t>
    </dgm:pt>
    <dgm:pt modelId="{221DB613-3787-4777-B615-10C6A3139087}" type="sibTrans" cxnId="{07C05198-08CA-476D-8F08-74AFFBA0289F}">
      <dgm:prSet/>
      <dgm:spPr/>
      <dgm:t>
        <a:bodyPr/>
        <a:lstStyle/>
        <a:p>
          <a:endParaRPr lang="it-IT"/>
        </a:p>
      </dgm:t>
    </dgm:pt>
    <dgm:pt modelId="{741BDB0E-F450-4B88-AC76-B57C125BF3E7}">
      <dgm:prSet phldrT="[Testo]"/>
      <dgm:spPr/>
      <dgm:t>
        <a:bodyPr/>
        <a:lstStyle/>
        <a:p>
          <a:r>
            <a:rPr lang="it-IT" dirty="0">
              <a:latin typeface="FIGC - Azzurri" panose="00000500000000000000" pitchFamily="50" charset="0"/>
            </a:rPr>
            <a:t>SOLUZIONE</a:t>
          </a:r>
        </a:p>
      </dgm:t>
    </dgm:pt>
    <dgm:pt modelId="{10A51ED2-EBF1-457D-BAFF-E1ED6FBE603D}" type="parTrans" cxnId="{A6C14662-5F49-4F61-A9B1-FC46F86D977F}">
      <dgm:prSet/>
      <dgm:spPr/>
      <dgm:t>
        <a:bodyPr/>
        <a:lstStyle/>
        <a:p>
          <a:endParaRPr lang="it-IT"/>
        </a:p>
      </dgm:t>
    </dgm:pt>
    <dgm:pt modelId="{C750249D-804D-4477-A480-765D50EA76BE}" type="sibTrans" cxnId="{A6C14662-5F49-4F61-A9B1-FC46F86D977F}">
      <dgm:prSet/>
      <dgm:spPr/>
      <dgm:t>
        <a:bodyPr/>
        <a:lstStyle/>
        <a:p>
          <a:endParaRPr lang="it-IT"/>
        </a:p>
      </dgm:t>
    </dgm:pt>
    <dgm:pt modelId="{C87BF6D3-7782-4835-B510-BA08A54959B5}">
      <dgm:prSet phldrT="[Testo]"/>
      <dgm:spPr/>
      <dgm:t>
        <a:bodyPr/>
        <a:lstStyle/>
        <a:p>
          <a:r>
            <a:rPr lang="it-IT">
              <a:latin typeface="FIGC - Azzurri" panose="00000500000000000000" pitchFamily="50" charset="0"/>
              <a:ea typeface="Times New Roman" panose="02020603050405020304" pitchFamily="18" charset="0"/>
            </a:rPr>
            <a:t>Una fusione tra un’ASD e una SSD sarebbe dunque possibile in due modi:</a:t>
          </a:r>
          <a:endParaRPr lang="it-IT" dirty="0"/>
        </a:p>
      </dgm:t>
    </dgm:pt>
    <dgm:pt modelId="{F18E52B3-2EE5-4D3A-AA58-9EFA2F3E9A39}" type="parTrans" cxnId="{20F44CE3-1C4B-4D42-9129-0248E9D33F4D}">
      <dgm:prSet/>
      <dgm:spPr/>
      <dgm:t>
        <a:bodyPr/>
        <a:lstStyle/>
        <a:p>
          <a:endParaRPr lang="it-IT"/>
        </a:p>
      </dgm:t>
    </dgm:pt>
    <dgm:pt modelId="{58589813-A83F-44FF-BB7A-1EFC16B5AC32}" type="sibTrans" cxnId="{20F44CE3-1C4B-4D42-9129-0248E9D33F4D}">
      <dgm:prSet/>
      <dgm:spPr/>
      <dgm:t>
        <a:bodyPr/>
        <a:lstStyle/>
        <a:p>
          <a:endParaRPr lang="it-IT"/>
        </a:p>
      </dgm:t>
    </dgm:pt>
    <dgm:pt modelId="{FC9920A2-3BBE-4395-8905-6146C361E488}">
      <dgm:prSet/>
      <dgm:spPr/>
      <dgm:t>
        <a:bodyPr/>
        <a:lstStyle/>
        <a:p>
          <a:pPr algn="l"/>
          <a:endParaRPr lang="it-IT" dirty="0">
            <a:solidFill>
              <a:prstClr val="black"/>
            </a:solidFill>
            <a:latin typeface="FIGC - Azzurri" panose="00000500000000000000" pitchFamily="50" charset="0"/>
            <a:ea typeface="Times New Roman" panose="02020603050405020304" pitchFamily="18" charset="0"/>
          </a:endParaRPr>
        </a:p>
      </dgm:t>
    </dgm:pt>
    <dgm:pt modelId="{029C11DA-D2A4-4AFC-90F5-1E9A4DF295EB}" type="parTrans" cxnId="{4832C113-C0B1-4CEA-A816-06C01C2907A2}">
      <dgm:prSet/>
      <dgm:spPr/>
      <dgm:t>
        <a:bodyPr/>
        <a:lstStyle/>
        <a:p>
          <a:endParaRPr lang="it-IT"/>
        </a:p>
      </dgm:t>
    </dgm:pt>
    <dgm:pt modelId="{EB5BCCA9-72B6-4522-A749-C1442A18E144}" type="sibTrans" cxnId="{4832C113-C0B1-4CEA-A816-06C01C2907A2}">
      <dgm:prSet/>
      <dgm:spPr/>
      <dgm:t>
        <a:bodyPr/>
        <a:lstStyle/>
        <a:p>
          <a:endParaRPr lang="it-IT"/>
        </a:p>
      </dgm:t>
    </dgm:pt>
    <dgm:pt modelId="{2CAE66FD-2D0D-417D-A27A-EB577442E890}">
      <dgm:prSet/>
      <dgm:spPr/>
      <dgm:t>
        <a:bodyPr/>
        <a:lstStyle/>
        <a:p>
          <a:pPr algn="l"/>
          <a:r>
            <a:rPr lang="it-IT" dirty="0">
              <a:latin typeface="FIGC - Azzurri" panose="00000500000000000000" pitchFamily="50" charset="0"/>
              <a:ea typeface="Times New Roman" panose="02020603050405020304" pitchFamily="18" charset="0"/>
            </a:rPr>
            <a:t>Ad oggi non esiste una previsione normativa riguardante tali operazioni tra Associazioni e Società. </a:t>
          </a:r>
        </a:p>
      </dgm:t>
    </dgm:pt>
    <dgm:pt modelId="{5A0BE9BE-1908-47E0-ABD0-EB4B2DD607E8}" type="parTrans" cxnId="{A6151CEB-6C5E-4B1A-8561-F714CC2D4BA1}">
      <dgm:prSet/>
      <dgm:spPr/>
      <dgm:t>
        <a:bodyPr/>
        <a:lstStyle/>
        <a:p>
          <a:endParaRPr lang="it-IT"/>
        </a:p>
      </dgm:t>
    </dgm:pt>
    <dgm:pt modelId="{6E20E9D7-C923-440B-8CB3-51B901160CE4}" type="sibTrans" cxnId="{A6151CEB-6C5E-4B1A-8561-F714CC2D4BA1}">
      <dgm:prSet/>
      <dgm:spPr/>
      <dgm:t>
        <a:bodyPr/>
        <a:lstStyle/>
        <a:p>
          <a:endParaRPr lang="it-IT"/>
        </a:p>
      </dgm:t>
    </dgm:pt>
    <dgm:pt modelId="{18AE4824-5498-4844-887B-2CB30026FA26}">
      <dgm:prSet/>
      <dgm:spPr/>
      <dgm:t>
        <a:bodyPr/>
        <a:lstStyle/>
        <a:p>
          <a:endParaRPr lang="it-IT" dirty="0">
            <a:solidFill>
              <a:prstClr val="black"/>
            </a:solidFill>
            <a:latin typeface="FIGC - Azzurri" panose="00000500000000000000" pitchFamily="50" charset="0"/>
            <a:ea typeface="Times New Roman" panose="02020603050405020304" pitchFamily="18" charset="0"/>
          </a:endParaRPr>
        </a:p>
      </dgm:t>
    </dgm:pt>
    <dgm:pt modelId="{7D6A3EA7-3FAF-4F3C-922C-1D28724F1889}" type="parTrans" cxnId="{98B48ACC-2DE6-4CA4-AA6C-87C3442B1AC8}">
      <dgm:prSet/>
      <dgm:spPr/>
      <dgm:t>
        <a:bodyPr/>
        <a:lstStyle/>
        <a:p>
          <a:endParaRPr lang="it-IT"/>
        </a:p>
      </dgm:t>
    </dgm:pt>
    <dgm:pt modelId="{4567C42B-BF55-4F62-BD08-619B340263B8}" type="sibTrans" cxnId="{98B48ACC-2DE6-4CA4-AA6C-87C3442B1AC8}">
      <dgm:prSet/>
      <dgm:spPr/>
      <dgm:t>
        <a:bodyPr/>
        <a:lstStyle/>
        <a:p>
          <a:endParaRPr lang="it-IT"/>
        </a:p>
      </dgm:t>
    </dgm:pt>
    <dgm:pt modelId="{32E8FCC5-A5C1-45C3-9868-F56F08D93D91}">
      <dgm:prSet/>
      <dgm:spPr/>
      <dgm:t>
        <a:bodyPr/>
        <a:lstStyle/>
        <a:p>
          <a:r>
            <a:rPr lang="it-IT" dirty="0">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dgm:t>
    </dgm:pt>
    <dgm:pt modelId="{9F7A2562-0392-44E6-8008-42F809A07F2D}" type="parTrans" cxnId="{A8BA853C-CD88-4307-978D-E133D2348AD3}">
      <dgm:prSet/>
      <dgm:spPr/>
      <dgm:t>
        <a:bodyPr/>
        <a:lstStyle/>
        <a:p>
          <a:endParaRPr lang="it-IT"/>
        </a:p>
      </dgm:t>
    </dgm:pt>
    <dgm:pt modelId="{F9F16202-39C0-48F4-BD90-5AE04BD68848}" type="sibTrans" cxnId="{A8BA853C-CD88-4307-978D-E133D2348AD3}">
      <dgm:prSet/>
      <dgm:spPr/>
      <dgm:t>
        <a:bodyPr/>
        <a:lstStyle/>
        <a:p>
          <a:endParaRPr lang="it-IT"/>
        </a:p>
      </dgm:t>
    </dgm:pt>
    <dgm:pt modelId="{025855F7-79B6-4565-AFAA-57286C710460}">
      <dgm:prSet/>
      <dgm:spPr/>
      <dgm:t>
        <a:bodyPr/>
        <a:lstStyle/>
        <a:p>
          <a:endParaRPr lang="it-IT" dirty="0">
            <a:solidFill>
              <a:prstClr val="black"/>
            </a:solidFill>
            <a:latin typeface="FIGC - Azzurri" panose="00000500000000000000" pitchFamily="50" charset="0"/>
            <a:ea typeface="Times New Roman" panose="02020603050405020304" pitchFamily="18" charset="0"/>
          </a:endParaRPr>
        </a:p>
      </dgm:t>
    </dgm:pt>
    <dgm:pt modelId="{8CEBED2E-241A-4E4C-BC87-780E13917732}" type="parTrans" cxnId="{B7947DFB-037E-4E5E-B693-8DBD0B2EB564}">
      <dgm:prSet/>
      <dgm:spPr/>
      <dgm:t>
        <a:bodyPr/>
        <a:lstStyle/>
        <a:p>
          <a:endParaRPr lang="it-IT"/>
        </a:p>
      </dgm:t>
    </dgm:pt>
    <dgm:pt modelId="{95F69616-5A14-4F08-BFCC-140FBFD8C12A}" type="sibTrans" cxnId="{B7947DFB-037E-4E5E-B693-8DBD0B2EB564}">
      <dgm:prSet/>
      <dgm:spPr/>
      <dgm:t>
        <a:bodyPr/>
        <a:lstStyle/>
        <a:p>
          <a:endParaRPr lang="it-IT"/>
        </a:p>
      </dgm:t>
    </dgm:pt>
    <dgm:pt modelId="{E0379002-F7CD-484F-AD89-08956D4A609C}">
      <dgm:prSet/>
      <dgm:spPr/>
      <dgm:t>
        <a:bodyPr/>
        <a:lstStyle/>
        <a:p>
          <a:r>
            <a:rPr lang="it-IT">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fusione.</a:t>
          </a:r>
          <a:endParaRPr lang="it-IT" dirty="0">
            <a:latin typeface="FIGC - Azzurri" panose="00000500000000000000" pitchFamily="50" charset="0"/>
            <a:ea typeface="Times New Roman" panose="02020603050405020304" pitchFamily="18" charset="0"/>
          </a:endParaRPr>
        </a:p>
      </dgm:t>
    </dgm:pt>
    <dgm:pt modelId="{7972D0FD-4513-43F3-94DA-27B63F0A249F}" type="parTrans" cxnId="{9DB2745D-3672-450B-A1F4-3CF2F7BC4426}">
      <dgm:prSet/>
      <dgm:spPr/>
      <dgm:t>
        <a:bodyPr/>
        <a:lstStyle/>
        <a:p>
          <a:endParaRPr lang="it-IT"/>
        </a:p>
      </dgm:t>
    </dgm:pt>
    <dgm:pt modelId="{09C510F1-0A50-4CB3-86C8-9B94804C2A3C}" type="sibTrans" cxnId="{9DB2745D-3672-450B-A1F4-3CF2F7BC4426}">
      <dgm:prSet/>
      <dgm:spPr/>
      <dgm:t>
        <a:bodyPr/>
        <a:lstStyle/>
        <a:p>
          <a:endParaRPr lang="it-IT"/>
        </a:p>
      </dgm:t>
    </dgm:pt>
    <dgm:pt modelId="{550AD780-5F64-4658-953D-5E8BDFDF8FD8}" type="pres">
      <dgm:prSet presAssocID="{08F5C2AC-57AD-41CD-9476-4ECF4D7EA5D9}" presName="linearFlow" presStyleCnt="0">
        <dgm:presLayoutVars>
          <dgm:dir/>
          <dgm:animLvl val="lvl"/>
          <dgm:resizeHandles/>
        </dgm:presLayoutVars>
      </dgm:prSet>
      <dgm:spPr/>
    </dgm:pt>
    <dgm:pt modelId="{48AD64C3-DCEE-436D-9839-3A0EF57C2B3D}" type="pres">
      <dgm:prSet presAssocID="{84EA86AE-9602-4DC6-8A89-9ABEC83B48E5}" presName="compositeNode" presStyleCnt="0">
        <dgm:presLayoutVars>
          <dgm:bulletEnabled val="1"/>
        </dgm:presLayoutVars>
      </dgm:prSet>
      <dgm:spPr/>
    </dgm:pt>
    <dgm:pt modelId="{11CF1D15-7DBE-4E06-B106-3BD2E3B73247}" type="pres">
      <dgm:prSet presAssocID="{84EA86AE-9602-4DC6-8A89-9ABEC83B48E5}"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F4FEA58-DCD0-4BDD-8FD9-B66AB39DCAAD}" type="pres">
      <dgm:prSet presAssocID="{84EA86AE-9602-4DC6-8A89-9ABEC83B48E5}" presName="childNode" presStyleLbl="node1" presStyleIdx="0" presStyleCnt="2">
        <dgm:presLayoutVars>
          <dgm:bulletEnabled val="1"/>
        </dgm:presLayoutVars>
      </dgm:prSet>
      <dgm:spPr/>
    </dgm:pt>
    <dgm:pt modelId="{57721446-CEDB-4019-A478-67E79D0594AD}" type="pres">
      <dgm:prSet presAssocID="{84EA86AE-9602-4DC6-8A89-9ABEC83B48E5}" presName="parentNode" presStyleLbl="revTx" presStyleIdx="0" presStyleCnt="2">
        <dgm:presLayoutVars>
          <dgm:chMax val="0"/>
          <dgm:bulletEnabled val="1"/>
        </dgm:presLayoutVars>
      </dgm:prSet>
      <dgm:spPr/>
    </dgm:pt>
    <dgm:pt modelId="{8FB8490A-0618-4BD8-8162-A1253795719F}" type="pres">
      <dgm:prSet presAssocID="{9834CB00-1707-446D-898E-D260866A594B}" presName="sibTrans" presStyleCnt="0"/>
      <dgm:spPr/>
    </dgm:pt>
    <dgm:pt modelId="{D086A8C1-5A73-4F83-8C20-CA1336AAA901}" type="pres">
      <dgm:prSet presAssocID="{741BDB0E-F450-4B88-AC76-B57C125BF3E7}" presName="compositeNode" presStyleCnt="0">
        <dgm:presLayoutVars>
          <dgm:bulletEnabled val="1"/>
        </dgm:presLayoutVars>
      </dgm:prSet>
      <dgm:spPr/>
    </dgm:pt>
    <dgm:pt modelId="{3EABC0CB-1FD7-46B2-894D-21AF893DAB10}" type="pres">
      <dgm:prSet presAssocID="{741BDB0E-F450-4B88-AC76-B57C125BF3E7}"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5D407B7-69D6-425F-8463-80BE204395FE}" type="pres">
      <dgm:prSet presAssocID="{741BDB0E-F450-4B88-AC76-B57C125BF3E7}" presName="childNode" presStyleLbl="node1" presStyleIdx="1" presStyleCnt="2">
        <dgm:presLayoutVars>
          <dgm:bulletEnabled val="1"/>
        </dgm:presLayoutVars>
      </dgm:prSet>
      <dgm:spPr/>
    </dgm:pt>
    <dgm:pt modelId="{F24D1849-D7AE-432D-8C2F-149A0D91F566}" type="pres">
      <dgm:prSet presAssocID="{741BDB0E-F450-4B88-AC76-B57C125BF3E7}" presName="parentNode" presStyleLbl="revTx" presStyleIdx="1" presStyleCnt="2">
        <dgm:presLayoutVars>
          <dgm:chMax val="0"/>
          <dgm:bulletEnabled val="1"/>
        </dgm:presLayoutVars>
      </dgm:prSet>
      <dgm:spPr/>
    </dgm:pt>
  </dgm:ptLst>
  <dgm:cxnLst>
    <dgm:cxn modelId="{10FD5D09-3E38-4725-A03C-9C628F7CDB70}" type="presOf" srcId="{18AE4824-5498-4844-887B-2CB30026FA26}" destId="{D5D407B7-69D6-425F-8463-80BE204395FE}" srcOrd="0" destOrd="1" presId="urn:microsoft.com/office/officeart/2005/8/layout/hList2#1"/>
    <dgm:cxn modelId="{13044D0A-6648-47F1-9447-EE01F7D4F9CE}" type="presOf" srcId="{C87BF6D3-7782-4835-B510-BA08A54959B5}" destId="{D5D407B7-69D6-425F-8463-80BE204395FE}" srcOrd="0" destOrd="0" presId="urn:microsoft.com/office/officeart/2005/8/layout/hList2#1"/>
    <dgm:cxn modelId="{4832C113-C0B1-4CEA-A816-06C01C2907A2}" srcId="{84EA86AE-9602-4DC6-8A89-9ABEC83B48E5}" destId="{FC9920A2-3BBE-4395-8905-6146C361E488}" srcOrd="1" destOrd="0" parTransId="{029C11DA-D2A4-4AFC-90F5-1E9A4DF295EB}" sibTransId="{EB5BCCA9-72B6-4522-A749-C1442A18E144}"/>
    <dgm:cxn modelId="{28561E27-561F-4598-B38D-8416BFD6E827}" type="presOf" srcId="{84EA86AE-9602-4DC6-8A89-9ABEC83B48E5}" destId="{57721446-CEDB-4019-A478-67E79D0594AD}" srcOrd="0" destOrd="0" presId="urn:microsoft.com/office/officeart/2005/8/layout/hList2#1"/>
    <dgm:cxn modelId="{A47F7E30-A31D-41F2-89C5-3D0EAE88A79C}" type="presOf" srcId="{025855F7-79B6-4565-AFAA-57286C710460}" destId="{D5D407B7-69D6-425F-8463-80BE204395FE}" srcOrd="0" destOrd="3" presId="urn:microsoft.com/office/officeart/2005/8/layout/hList2#1"/>
    <dgm:cxn modelId="{A8BA853C-CD88-4307-978D-E133D2348AD3}" srcId="{18AE4824-5498-4844-887B-2CB30026FA26}" destId="{32E8FCC5-A5C1-45C3-9868-F56F08D93D91}" srcOrd="0" destOrd="0" parTransId="{9F7A2562-0392-44E6-8008-42F809A07F2D}" sibTransId="{F9F16202-39C0-48F4-BD90-5AE04BD68848}"/>
    <dgm:cxn modelId="{9DB2745D-3672-450B-A1F4-3CF2F7BC4426}" srcId="{025855F7-79B6-4565-AFAA-57286C710460}" destId="{E0379002-F7CD-484F-AD89-08956D4A609C}" srcOrd="0" destOrd="0" parTransId="{7972D0FD-4513-43F3-94DA-27B63F0A249F}" sibTransId="{09C510F1-0A50-4CB3-86C8-9B94804C2A3C}"/>
    <dgm:cxn modelId="{A6C14662-5F49-4F61-A9B1-FC46F86D977F}" srcId="{08F5C2AC-57AD-41CD-9476-4ECF4D7EA5D9}" destId="{741BDB0E-F450-4B88-AC76-B57C125BF3E7}" srcOrd="1" destOrd="0" parTransId="{10A51ED2-EBF1-457D-BAFF-E1ED6FBE603D}" sibTransId="{C750249D-804D-4477-A480-765D50EA76BE}"/>
    <dgm:cxn modelId="{D562EB51-3699-48CB-BF7F-FC0D8329BB28}" type="presOf" srcId="{2CAE66FD-2D0D-417D-A27A-EB577442E890}" destId="{FF4FEA58-DCD0-4BDD-8FD9-B66AB39DCAAD}" srcOrd="0" destOrd="2" presId="urn:microsoft.com/office/officeart/2005/8/layout/hList2#1"/>
    <dgm:cxn modelId="{FD05DC85-0099-440A-B5EF-CA15CF115C75}" type="presOf" srcId="{E0379002-F7CD-484F-AD89-08956D4A609C}" destId="{D5D407B7-69D6-425F-8463-80BE204395FE}" srcOrd="0" destOrd="4" presId="urn:microsoft.com/office/officeart/2005/8/layout/hList2#1"/>
    <dgm:cxn modelId="{07C05198-08CA-476D-8F08-74AFFBA0289F}" srcId="{84EA86AE-9602-4DC6-8A89-9ABEC83B48E5}" destId="{7EC86D01-1689-4D8E-B45F-57F53BD9946D}" srcOrd="0" destOrd="0" parTransId="{73712E1D-9C3D-49A5-8BEF-1F9D1C652323}" sibTransId="{221DB613-3787-4777-B615-10C6A3139087}"/>
    <dgm:cxn modelId="{D3463DB8-8958-4223-8EA4-73EF13E9EBEC}" type="presOf" srcId="{08F5C2AC-57AD-41CD-9476-4ECF4D7EA5D9}" destId="{550AD780-5F64-4658-953D-5E8BDFDF8FD8}" srcOrd="0" destOrd="0" presId="urn:microsoft.com/office/officeart/2005/8/layout/hList2#1"/>
    <dgm:cxn modelId="{C396FDB9-89D5-4A51-AE71-1DB5189D3620}" srcId="{08F5C2AC-57AD-41CD-9476-4ECF4D7EA5D9}" destId="{84EA86AE-9602-4DC6-8A89-9ABEC83B48E5}" srcOrd="0" destOrd="0" parTransId="{A47634A0-3ACE-40F7-80E9-6ADBDDF340F7}" sibTransId="{9834CB00-1707-446D-898E-D260866A594B}"/>
    <dgm:cxn modelId="{5BA68CC8-3AD2-4E8A-A44F-B41A7551256E}" type="presOf" srcId="{741BDB0E-F450-4B88-AC76-B57C125BF3E7}" destId="{F24D1849-D7AE-432D-8C2F-149A0D91F566}" srcOrd="0" destOrd="0" presId="urn:microsoft.com/office/officeart/2005/8/layout/hList2#1"/>
    <dgm:cxn modelId="{98B48ACC-2DE6-4CA4-AA6C-87C3442B1AC8}" srcId="{741BDB0E-F450-4B88-AC76-B57C125BF3E7}" destId="{18AE4824-5498-4844-887B-2CB30026FA26}" srcOrd="1" destOrd="0" parTransId="{7D6A3EA7-3FAF-4F3C-922C-1D28724F1889}" sibTransId="{4567C42B-BF55-4F62-BD08-619B340263B8}"/>
    <dgm:cxn modelId="{A53C5DD6-7016-469F-8F70-2D747DB155C5}" type="presOf" srcId="{FC9920A2-3BBE-4395-8905-6146C361E488}" destId="{FF4FEA58-DCD0-4BDD-8FD9-B66AB39DCAAD}" srcOrd="0" destOrd="1" presId="urn:microsoft.com/office/officeart/2005/8/layout/hList2#1"/>
    <dgm:cxn modelId="{20F44CE3-1C4B-4D42-9129-0248E9D33F4D}" srcId="{741BDB0E-F450-4B88-AC76-B57C125BF3E7}" destId="{C87BF6D3-7782-4835-B510-BA08A54959B5}" srcOrd="0" destOrd="0" parTransId="{F18E52B3-2EE5-4D3A-AA58-9EFA2F3E9A39}" sibTransId="{58589813-A83F-44FF-BB7A-1EFC16B5AC32}"/>
    <dgm:cxn modelId="{3FC1DEE8-169A-4478-9059-CF82FF05EF31}" type="presOf" srcId="{32E8FCC5-A5C1-45C3-9868-F56F08D93D91}" destId="{D5D407B7-69D6-425F-8463-80BE204395FE}" srcOrd="0" destOrd="2" presId="urn:microsoft.com/office/officeart/2005/8/layout/hList2#1"/>
    <dgm:cxn modelId="{A6151CEB-6C5E-4B1A-8561-F714CC2D4BA1}" srcId="{FC9920A2-3BBE-4395-8905-6146C361E488}" destId="{2CAE66FD-2D0D-417D-A27A-EB577442E890}" srcOrd="0" destOrd="0" parTransId="{5A0BE9BE-1908-47E0-ABD0-EB4B2DD607E8}" sibTransId="{6E20E9D7-C923-440B-8CB3-51B901160CE4}"/>
    <dgm:cxn modelId="{32E7C4F5-E630-4409-A00A-427D188B8FE5}" type="presOf" srcId="{7EC86D01-1689-4D8E-B45F-57F53BD9946D}" destId="{FF4FEA58-DCD0-4BDD-8FD9-B66AB39DCAAD}" srcOrd="0" destOrd="0" presId="urn:microsoft.com/office/officeart/2005/8/layout/hList2#1"/>
    <dgm:cxn modelId="{B7947DFB-037E-4E5E-B693-8DBD0B2EB564}" srcId="{741BDB0E-F450-4B88-AC76-B57C125BF3E7}" destId="{025855F7-79B6-4565-AFAA-57286C710460}" srcOrd="2" destOrd="0" parTransId="{8CEBED2E-241A-4E4C-BC87-780E13917732}" sibTransId="{95F69616-5A14-4F08-BFCC-140FBFD8C12A}"/>
    <dgm:cxn modelId="{B19EE531-5DE8-4BF4-8732-65C8250E442D}" type="presParOf" srcId="{550AD780-5F64-4658-953D-5E8BDFDF8FD8}" destId="{48AD64C3-DCEE-436D-9839-3A0EF57C2B3D}" srcOrd="0" destOrd="0" presId="urn:microsoft.com/office/officeart/2005/8/layout/hList2#1"/>
    <dgm:cxn modelId="{43143A6D-8F80-430A-BFEA-1AE5F0AB2379}" type="presParOf" srcId="{48AD64C3-DCEE-436D-9839-3A0EF57C2B3D}" destId="{11CF1D15-7DBE-4E06-B106-3BD2E3B73247}" srcOrd="0" destOrd="0" presId="urn:microsoft.com/office/officeart/2005/8/layout/hList2#1"/>
    <dgm:cxn modelId="{F042A40B-A217-46B6-813E-7562C2D97DB5}" type="presParOf" srcId="{48AD64C3-DCEE-436D-9839-3A0EF57C2B3D}" destId="{FF4FEA58-DCD0-4BDD-8FD9-B66AB39DCAAD}" srcOrd="1" destOrd="0" presId="urn:microsoft.com/office/officeart/2005/8/layout/hList2#1"/>
    <dgm:cxn modelId="{51A427B7-4196-4A14-981F-F89364739CB4}" type="presParOf" srcId="{48AD64C3-DCEE-436D-9839-3A0EF57C2B3D}" destId="{57721446-CEDB-4019-A478-67E79D0594AD}" srcOrd="2" destOrd="0" presId="urn:microsoft.com/office/officeart/2005/8/layout/hList2#1"/>
    <dgm:cxn modelId="{C8C88F05-60DE-4950-B045-8501F1014D1C}" type="presParOf" srcId="{550AD780-5F64-4658-953D-5E8BDFDF8FD8}" destId="{8FB8490A-0618-4BD8-8162-A1253795719F}" srcOrd="1" destOrd="0" presId="urn:microsoft.com/office/officeart/2005/8/layout/hList2#1"/>
    <dgm:cxn modelId="{BFE42CE7-92DA-42D9-ABBF-40A6FAF40EE2}" type="presParOf" srcId="{550AD780-5F64-4658-953D-5E8BDFDF8FD8}" destId="{D086A8C1-5A73-4F83-8C20-CA1336AAA901}" srcOrd="2" destOrd="0" presId="urn:microsoft.com/office/officeart/2005/8/layout/hList2#1"/>
    <dgm:cxn modelId="{70DDECDF-080E-43B8-99CF-571DAC02B7AC}" type="presParOf" srcId="{D086A8C1-5A73-4F83-8C20-CA1336AAA901}" destId="{3EABC0CB-1FD7-46B2-894D-21AF893DAB10}" srcOrd="0" destOrd="0" presId="urn:microsoft.com/office/officeart/2005/8/layout/hList2#1"/>
    <dgm:cxn modelId="{C11998B6-A168-4014-AA8D-42BC9AF9AC32}" type="presParOf" srcId="{D086A8C1-5A73-4F83-8C20-CA1336AAA901}" destId="{D5D407B7-69D6-425F-8463-80BE204395FE}" srcOrd="1" destOrd="0" presId="urn:microsoft.com/office/officeart/2005/8/layout/hList2#1"/>
    <dgm:cxn modelId="{CAC85F40-1B5A-4E25-B723-EA8EB5953A8E}" type="presParOf" srcId="{D086A8C1-5A73-4F83-8C20-CA1336AAA901}" destId="{F24D1849-D7AE-432D-8C2F-149A0D91F566}"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E23EAB-51D6-41EA-BEF8-A24F522547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4C9D0957-A2AC-4200-ABC4-273F51FD38C5}">
      <dgm:prSet phldrT="[Testo]"/>
      <dgm:spPr/>
      <dgm:t>
        <a:bodyPr/>
        <a:lstStyle/>
        <a:p>
          <a:r>
            <a:rPr lang="it-IT" b="1" dirty="0">
              <a:solidFill>
                <a:srgbClr val="002060"/>
              </a:solidFill>
              <a:latin typeface="FIGC - Azzurri" panose="00000500000000000000" pitchFamily="50" charset="0"/>
            </a:rPr>
            <a:t>DEFINIZIONE</a:t>
          </a: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r>
            <a:rPr lang="it-IT" b="1" dirty="0">
              <a:solidFill>
                <a:srgbClr val="002060"/>
              </a:solidFill>
              <a:latin typeface="FIGC - Azzurri" panose="00000500000000000000" pitchFamily="50" charset="0"/>
            </a:rPr>
            <a:t>CONTENUTI</a:t>
          </a:r>
        </a:p>
        <a:p>
          <a:r>
            <a:rPr lang="it-IT" b="1" dirty="0">
              <a:solidFill>
                <a:srgbClr val="002060"/>
              </a:solidFill>
              <a:latin typeface="FIGC - Azzurri" panose="00000500000000000000" pitchFamily="50" charset="0"/>
            </a:rPr>
            <a:t>ESSENZIALI</a:t>
          </a:r>
        </a:p>
        <a:p>
          <a:endParaRPr lang="it-IT" dirty="0"/>
        </a:p>
        <a:p>
          <a:endParaRPr lang="it-IT" dirty="0"/>
        </a:p>
      </dgm:t>
    </dgm:pt>
    <dgm:pt modelId="{26F86170-BBD7-425D-B234-1A050CCA25C1}" type="parTrans" cxnId="{F491688F-8B27-4C2B-BBC2-35854B9208C3}">
      <dgm:prSet/>
      <dgm:spPr/>
      <dgm:t>
        <a:bodyPr/>
        <a:lstStyle/>
        <a:p>
          <a:endParaRPr lang="it-IT"/>
        </a:p>
      </dgm:t>
    </dgm:pt>
    <dgm:pt modelId="{9DC58344-8F0D-4218-8D3F-A3AA4B42639D}" type="sibTrans" cxnId="{F491688F-8B27-4C2B-BBC2-35854B9208C3}">
      <dgm:prSet/>
      <dgm:spPr/>
      <dgm:t>
        <a:bodyPr/>
        <a:lstStyle/>
        <a:p>
          <a:endParaRPr lang="it-IT"/>
        </a:p>
      </dgm:t>
    </dgm:pt>
    <dgm:pt modelId="{2E586C6A-B548-4AF5-BBFA-6E8FF4D5E94E}">
      <dgm:prSet phldrT="[Testo]"/>
      <dgm:spPr/>
      <dgm:t>
        <a:bodyPr/>
        <a:lstStyle/>
        <a:p>
          <a:r>
            <a:rPr lang="it-IT" dirty="0">
              <a:solidFill>
                <a:prstClr val="black"/>
              </a:solidFill>
              <a:latin typeface="FIGC - Azzurri Light" panose="00000400000000000000" pitchFamily="50" charset="0"/>
              <a:ea typeface="Times New Roman" panose="02020603050405020304" pitchFamily="18" charset="0"/>
            </a:rPr>
            <a:t>E’ il progetto redatto dagli</a:t>
          </a:r>
          <a:r>
            <a:rPr lang="it-IT" dirty="0">
              <a:solidFill>
                <a:srgbClr val="FF0000"/>
              </a:solidFill>
              <a:latin typeface="FIGC - Azzurri Light" panose="00000400000000000000" pitchFamily="50" charset="0"/>
              <a:ea typeface="Times New Roman" panose="02020603050405020304" pitchFamily="18" charset="0"/>
            </a:rPr>
            <a:t> </a:t>
          </a:r>
          <a:r>
            <a:rPr lang="it-IT" b="1" dirty="0">
              <a:solidFill>
                <a:srgbClr val="002060"/>
              </a:solidFill>
              <a:latin typeface="FIGC - Azzurri" panose="00000500000000000000" pitchFamily="50" charset="0"/>
              <a:ea typeface="Times New Roman" panose="02020603050405020304" pitchFamily="18" charset="0"/>
            </a:rPr>
            <a:t>amministratori</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Light" panose="00000400000000000000" pitchFamily="50" charset="0"/>
              <a:ea typeface="Times New Roman" panose="02020603050405020304" pitchFamily="18" charset="0"/>
            </a:rPr>
            <a:t>delle diverse Società partecipanti alla scissione (anche della/e beneficiaria/e, se preesistente/i), nel quale sono fissate, sulla base delle trattative intercorse, </a:t>
          </a:r>
          <a:r>
            <a:rPr lang="it-IT" b="1" dirty="0">
              <a:solidFill>
                <a:srgbClr val="002060"/>
              </a:solidFill>
              <a:latin typeface="FIGC - Azzurri" panose="00000500000000000000" pitchFamily="50" charset="0"/>
              <a:ea typeface="Times New Roman" panose="02020603050405020304" pitchFamily="18" charset="0"/>
            </a:rPr>
            <a:t>le condizioni e le modalità dell’operazione</a:t>
          </a:r>
          <a:r>
            <a:rPr lang="it-IT" dirty="0">
              <a:solidFill>
                <a:prstClr val="black"/>
              </a:solidFill>
              <a:latin typeface="FIGC - Azzurri Light" panose="00000400000000000000" pitchFamily="50" charset="0"/>
              <a:ea typeface="Times New Roman" panose="02020603050405020304" pitchFamily="18" charset="0"/>
            </a:rPr>
            <a:t> da sottoporre all’approvazione dell’assemblea. Deve avere </a:t>
          </a:r>
          <a:r>
            <a:rPr lang="it-IT" b="1" dirty="0">
              <a:solidFill>
                <a:srgbClr val="002060"/>
              </a:solidFill>
              <a:latin typeface="FIGC - Azzurri" panose="00000500000000000000" pitchFamily="50" charset="0"/>
              <a:ea typeface="Times New Roman" panose="02020603050405020304" pitchFamily="18" charset="0"/>
            </a:rPr>
            <a:t>identico contenuto </a:t>
          </a:r>
          <a:r>
            <a:rPr lang="it-IT" dirty="0">
              <a:solidFill>
                <a:prstClr val="black"/>
              </a:solidFill>
              <a:latin typeface="FIGC - Azzurri Light" panose="00000400000000000000" pitchFamily="50" charset="0"/>
              <a:ea typeface="Times New Roman" panose="02020603050405020304" pitchFamily="18" charset="0"/>
            </a:rPr>
            <a:t>per tutte le Società.</a:t>
          </a:r>
          <a:endParaRPr lang="it-IT" dirty="0">
            <a:latin typeface="FIGC - Azzurri Light" panose="00000400000000000000" pitchFamily="50" charset="0"/>
          </a:endParaRPr>
        </a:p>
      </dgm:t>
    </dgm:pt>
    <dgm:pt modelId="{17B81491-B96B-4850-8C48-C50A2012A69A}" type="parTrans" cxnId="{81A60C4C-9893-4955-B568-258EF171036B}">
      <dgm:prSet/>
      <dgm:spPr/>
      <dgm:t>
        <a:bodyPr/>
        <a:lstStyle/>
        <a:p>
          <a:endParaRPr lang="it-IT"/>
        </a:p>
      </dgm:t>
    </dgm:pt>
    <dgm:pt modelId="{121E0845-7C33-415D-A258-618DEF463DF4}" type="sibTrans" cxnId="{81A60C4C-9893-4955-B568-258EF171036B}">
      <dgm:prSet/>
      <dgm:spPr/>
      <dgm:t>
        <a:bodyPr/>
        <a:lstStyle/>
        <a:p>
          <a:endParaRPr lang="it-IT"/>
        </a:p>
      </dgm:t>
    </dgm:pt>
    <dgm:pt modelId="{C8CEF908-5496-43A5-B817-57B6DD35BB8A}">
      <dgm:prSet phldrT="[Testo]"/>
      <dgm:spPr/>
      <dgm:t>
        <a:bodyPr/>
        <a:lstStyle/>
        <a:p>
          <a:r>
            <a:rPr lang="it-IT" dirty="0">
              <a:solidFill>
                <a:prstClr val="black"/>
              </a:solidFill>
              <a:latin typeface="FIGC - Azzurri Light" panose="00000400000000000000" pitchFamily="50" charset="0"/>
              <a:ea typeface="Times New Roman" panose="02020603050405020304" pitchFamily="18" charset="0"/>
            </a:rPr>
            <a:t>Motivazioni di carattere </a:t>
          </a:r>
          <a:r>
            <a:rPr lang="it-IT" b="1" dirty="0">
              <a:solidFill>
                <a:srgbClr val="002060"/>
              </a:solidFill>
              <a:latin typeface="FIGC - Azzurri" panose="00000500000000000000" pitchFamily="50" charset="0"/>
              <a:ea typeface="Times New Roman" panose="02020603050405020304" pitchFamily="18" charset="0"/>
            </a:rPr>
            <a:t>giuridico, strategico </a:t>
          </a:r>
          <a:r>
            <a:rPr lang="it-IT" dirty="0">
              <a:solidFill>
                <a:prstClr val="black"/>
              </a:solidFill>
              <a:latin typeface="FIGC - Azzurri Light" panose="00000400000000000000" pitchFamily="50" charset="0"/>
              <a:ea typeface="Times New Roman" panose="02020603050405020304" pitchFamily="18" charset="0"/>
            </a:rPr>
            <a:t>ed </a:t>
          </a:r>
          <a:r>
            <a:rPr lang="it-IT" b="1" dirty="0">
              <a:solidFill>
                <a:srgbClr val="002060"/>
              </a:solidFill>
              <a:latin typeface="FIGC - Azzurri" panose="00000500000000000000" pitchFamily="50" charset="0"/>
              <a:ea typeface="Times New Roman" panose="02020603050405020304" pitchFamily="18" charset="0"/>
            </a:rPr>
            <a:t>economico</a:t>
          </a:r>
          <a:r>
            <a:rPr lang="it-IT" dirty="0">
              <a:solidFill>
                <a:prstClr val="black"/>
              </a:solidFill>
              <a:latin typeface="FIGC - Azzurri Light" panose="00000400000000000000" pitchFamily="50" charset="0"/>
              <a:ea typeface="Times New Roman" panose="02020603050405020304" pitchFamily="18" charset="0"/>
            </a:rPr>
            <a:t>.</a:t>
          </a:r>
        </a:p>
        <a:p>
          <a:r>
            <a:rPr lang="it-IT" dirty="0">
              <a:solidFill>
                <a:prstClr val="black"/>
              </a:solidFill>
              <a:latin typeface="FIGC - Azzurri Light" panose="00000400000000000000" pitchFamily="50" charset="0"/>
              <a:ea typeface="Times New Roman" panose="02020603050405020304" pitchFamily="18" charset="0"/>
            </a:rPr>
            <a:t>Denominazione sociale e sede delle Società partecipanti alla scissione.</a:t>
          </a:r>
        </a:p>
        <a:p>
          <a:r>
            <a:rPr lang="it-IT" dirty="0">
              <a:solidFill>
                <a:prstClr val="black"/>
              </a:solidFill>
              <a:latin typeface="FIGC - Azzurri Light" panose="00000400000000000000" pitchFamily="50" charset="0"/>
              <a:ea typeface="Times New Roman" panose="02020603050405020304" pitchFamily="18" charset="0"/>
            </a:rPr>
            <a:t>Denominazione sociale e sede della/e Società che prosegue/</a:t>
          </a:r>
          <a:r>
            <a:rPr lang="it-IT" dirty="0" err="1">
              <a:solidFill>
                <a:prstClr val="black"/>
              </a:solidFill>
              <a:latin typeface="FIGC - Azzurri Light" panose="00000400000000000000" pitchFamily="50" charset="0"/>
              <a:ea typeface="Times New Roman" panose="02020603050405020304" pitchFamily="18" charset="0"/>
            </a:rPr>
            <a:t>uono</a:t>
          </a:r>
          <a:r>
            <a:rPr lang="it-IT" dirty="0">
              <a:solidFill>
                <a:prstClr val="black"/>
              </a:solidFill>
              <a:latin typeface="FIGC - Azzurri Light" panose="00000400000000000000" pitchFamily="50" charset="0"/>
              <a:ea typeface="Times New Roman" panose="02020603050405020304" pitchFamily="18" charset="0"/>
            </a:rPr>
            <a:t> l’attività a seguito della scissione. </a:t>
          </a:r>
        </a:p>
        <a:p>
          <a:r>
            <a:rPr lang="it-IT" dirty="0">
              <a:solidFill>
                <a:prstClr val="black"/>
              </a:solidFill>
              <a:latin typeface="FIGC - Azzurri Light" panose="00000400000000000000" pitchFamily="50" charset="0"/>
              <a:ea typeface="Times New Roman" panose="02020603050405020304" pitchFamily="18" charset="0"/>
            </a:rPr>
            <a:t>Rapporto di cambio delle azioni o quote (</a:t>
          </a:r>
          <a:r>
            <a:rPr lang="it-IT" u="sng" dirty="0">
              <a:solidFill>
                <a:prstClr val="black"/>
              </a:solidFill>
              <a:latin typeface="FIGC - Azzurri Light" panose="00000400000000000000" pitchFamily="50" charset="0"/>
              <a:ea typeface="Times New Roman" panose="02020603050405020304" pitchFamily="18" charset="0"/>
            </a:rPr>
            <a:t>solo per le S.S.D</a:t>
          </a:r>
          <a:r>
            <a:rPr lang="it-IT" dirty="0">
              <a:solidFill>
                <a:prstClr val="black"/>
              </a:solidFill>
              <a:latin typeface="FIGC - Azzurri Light" panose="00000400000000000000" pitchFamily="50" charset="0"/>
              <a:ea typeface="Times New Roman" panose="02020603050405020304" pitchFamily="18" charset="0"/>
            </a:rPr>
            <a:t>)</a:t>
          </a:r>
        </a:p>
        <a:p>
          <a:endParaRPr lang="it-IT" dirty="0"/>
        </a:p>
      </dgm:t>
    </dgm:pt>
    <dgm:pt modelId="{9C3D5569-9CB3-4304-9402-0D431521FC59}" type="parTrans" cxnId="{A1396007-7B98-4DA0-94C6-6DADFCB7FF33}">
      <dgm:prSet/>
      <dgm:spPr/>
      <dgm:t>
        <a:bodyPr/>
        <a:lstStyle/>
        <a:p>
          <a:endParaRPr lang="it-IT"/>
        </a:p>
      </dgm:t>
    </dgm:pt>
    <dgm:pt modelId="{817DD7B5-3A03-4843-B8C6-F8CD787D1D30}" type="sibTrans" cxnId="{A1396007-7B98-4DA0-94C6-6DADFCB7FF33}">
      <dgm:prSet/>
      <dgm:spPr/>
      <dgm:t>
        <a:bodyPr/>
        <a:lstStyle/>
        <a:p>
          <a:endParaRPr lang="it-IT"/>
        </a:p>
      </dgm:t>
    </dgm:pt>
    <dgm:pt modelId="{CBE08A8D-6C36-47DF-9DC3-E35532576CCF}" type="pres">
      <dgm:prSet presAssocID="{EFE23EAB-51D6-41EA-BEF8-A24F52254719}" presName="vert0" presStyleCnt="0">
        <dgm:presLayoutVars>
          <dgm:dir/>
          <dgm:animOne val="branch"/>
          <dgm:animLvl val="lvl"/>
        </dgm:presLayoutVars>
      </dgm:prSet>
      <dgm:spPr/>
    </dgm:pt>
    <dgm:pt modelId="{06FE4DE5-3AA3-426E-ABAC-3AA8BD6A259A}" type="pres">
      <dgm:prSet presAssocID="{4C9D0957-A2AC-4200-ABC4-273F51FD38C5}" presName="thickLine" presStyleLbl="alignNode1" presStyleIdx="0" presStyleCnt="1"/>
      <dgm:spPr/>
    </dgm:pt>
    <dgm:pt modelId="{209FCCAA-9AC2-476A-8458-88B3E9C13F85}" type="pres">
      <dgm:prSet presAssocID="{4C9D0957-A2AC-4200-ABC4-273F51FD38C5}" presName="horz1" presStyleCnt="0"/>
      <dgm:spPr/>
    </dgm:pt>
    <dgm:pt modelId="{7426DD00-1366-4898-BB06-0C89AFED39D1}" type="pres">
      <dgm:prSet presAssocID="{4C9D0957-A2AC-4200-ABC4-273F51FD38C5}" presName="tx1" presStyleLbl="revTx" presStyleIdx="0" presStyleCnt="3"/>
      <dgm:spPr/>
    </dgm:pt>
    <dgm:pt modelId="{34FB0A0E-4635-4505-B908-A2305B57D516}" type="pres">
      <dgm:prSet presAssocID="{4C9D0957-A2AC-4200-ABC4-273F51FD38C5}" presName="vert1" presStyleCnt="0"/>
      <dgm:spPr/>
    </dgm:pt>
    <dgm:pt modelId="{85EE6025-438B-480C-9AE1-9A2ADCA819A5}" type="pres">
      <dgm:prSet presAssocID="{2E586C6A-B548-4AF5-BBFA-6E8FF4D5E94E}" presName="vertSpace2a" presStyleCnt="0"/>
      <dgm:spPr/>
    </dgm:pt>
    <dgm:pt modelId="{8B839F41-F87F-4ED3-B503-08E64A554599}" type="pres">
      <dgm:prSet presAssocID="{2E586C6A-B548-4AF5-BBFA-6E8FF4D5E94E}" presName="horz2" presStyleCnt="0"/>
      <dgm:spPr/>
    </dgm:pt>
    <dgm:pt modelId="{83EA4209-7BA6-4AE6-B771-56CC8557AA74}" type="pres">
      <dgm:prSet presAssocID="{2E586C6A-B548-4AF5-BBFA-6E8FF4D5E94E}" presName="horzSpace2" presStyleCnt="0"/>
      <dgm:spPr/>
    </dgm:pt>
    <dgm:pt modelId="{5196A64B-4390-4FB4-9649-D18B36C6EF87}" type="pres">
      <dgm:prSet presAssocID="{2E586C6A-B548-4AF5-BBFA-6E8FF4D5E94E}" presName="tx2" presStyleLbl="revTx" presStyleIdx="1" presStyleCnt="3"/>
      <dgm:spPr/>
    </dgm:pt>
    <dgm:pt modelId="{F256CEE6-9575-468D-9BB0-8F723A5924E4}" type="pres">
      <dgm:prSet presAssocID="{2E586C6A-B548-4AF5-BBFA-6E8FF4D5E94E}" presName="vert2" presStyleCnt="0"/>
      <dgm:spPr/>
    </dgm:pt>
    <dgm:pt modelId="{0B0C29D3-EEC2-4AE3-9040-B2A458A7FBFC}" type="pres">
      <dgm:prSet presAssocID="{2E586C6A-B548-4AF5-BBFA-6E8FF4D5E94E}" presName="thinLine2b" presStyleLbl="callout" presStyleIdx="0" presStyleCnt="2"/>
      <dgm:spPr/>
    </dgm:pt>
    <dgm:pt modelId="{F1A99AD2-22B8-4864-909D-1B0ACC4D0956}" type="pres">
      <dgm:prSet presAssocID="{2E586C6A-B548-4AF5-BBFA-6E8FF4D5E94E}" presName="vertSpace2b" presStyleCnt="0"/>
      <dgm:spPr/>
    </dgm:pt>
    <dgm:pt modelId="{CEC87DF5-468D-4211-9C9A-70BE117BEE36}" type="pres">
      <dgm:prSet presAssocID="{C8CEF908-5496-43A5-B817-57B6DD35BB8A}" presName="horz2" presStyleCnt="0"/>
      <dgm:spPr/>
    </dgm:pt>
    <dgm:pt modelId="{E0BC9A6C-8022-46BD-9C81-EC88DF267837}" type="pres">
      <dgm:prSet presAssocID="{C8CEF908-5496-43A5-B817-57B6DD35BB8A}" presName="horzSpace2" presStyleCnt="0"/>
      <dgm:spPr/>
    </dgm:pt>
    <dgm:pt modelId="{7C3C97DD-1B11-4DFA-9C9E-26934A3E5BFA}" type="pres">
      <dgm:prSet presAssocID="{C8CEF908-5496-43A5-B817-57B6DD35BB8A}" presName="tx2" presStyleLbl="revTx" presStyleIdx="2" presStyleCnt="3"/>
      <dgm:spPr/>
    </dgm:pt>
    <dgm:pt modelId="{DB85F485-A02D-46C2-B88C-9C44617A2347}" type="pres">
      <dgm:prSet presAssocID="{C8CEF908-5496-43A5-B817-57B6DD35BB8A}" presName="vert2" presStyleCnt="0"/>
      <dgm:spPr/>
    </dgm:pt>
    <dgm:pt modelId="{2326A485-6F07-4E43-B269-DCC66742868E}" type="pres">
      <dgm:prSet presAssocID="{C8CEF908-5496-43A5-B817-57B6DD35BB8A}" presName="thinLine2b" presStyleLbl="callout" presStyleIdx="1" presStyleCnt="2"/>
      <dgm:spPr/>
    </dgm:pt>
    <dgm:pt modelId="{49B6A627-0773-4D9B-8C6C-FD4A236A6A96}" type="pres">
      <dgm:prSet presAssocID="{C8CEF908-5496-43A5-B817-57B6DD35BB8A}" presName="vertSpace2b" presStyleCnt="0"/>
      <dgm:spPr/>
    </dgm:pt>
  </dgm:ptLst>
  <dgm:cxnLst>
    <dgm:cxn modelId="{A1396007-7B98-4DA0-94C6-6DADFCB7FF33}" srcId="{4C9D0957-A2AC-4200-ABC4-273F51FD38C5}" destId="{C8CEF908-5496-43A5-B817-57B6DD35BB8A}" srcOrd="1" destOrd="0" parTransId="{9C3D5569-9CB3-4304-9402-0D431521FC59}" sibTransId="{817DD7B5-3A03-4843-B8C6-F8CD787D1D30}"/>
    <dgm:cxn modelId="{336DC822-E1AD-4867-9186-E2C2A34035F4}" type="presOf" srcId="{2E586C6A-B548-4AF5-BBFA-6E8FF4D5E94E}" destId="{5196A64B-4390-4FB4-9649-D18B36C6EF87}" srcOrd="0" destOrd="0" presId="urn:microsoft.com/office/officeart/2008/layout/LinedList"/>
    <dgm:cxn modelId="{81A60C4C-9893-4955-B568-258EF171036B}" srcId="{4C9D0957-A2AC-4200-ABC4-273F51FD38C5}" destId="{2E586C6A-B548-4AF5-BBFA-6E8FF4D5E94E}" srcOrd="0" destOrd="0" parTransId="{17B81491-B96B-4850-8C48-C50A2012A69A}" sibTransId="{121E0845-7C33-415D-A258-618DEF463DF4}"/>
    <dgm:cxn modelId="{D7957886-8021-456C-8798-8DD339957200}" type="presOf" srcId="{EFE23EAB-51D6-41EA-BEF8-A24F52254719}" destId="{CBE08A8D-6C36-47DF-9DC3-E35532576CCF}" srcOrd="0" destOrd="0" presId="urn:microsoft.com/office/officeart/2008/layout/LinedList"/>
    <dgm:cxn modelId="{F491688F-8B27-4C2B-BBC2-35854B9208C3}" srcId="{EFE23EAB-51D6-41EA-BEF8-A24F52254719}" destId="{4C9D0957-A2AC-4200-ABC4-273F51FD38C5}" srcOrd="0" destOrd="0" parTransId="{26F86170-BBD7-425D-B234-1A050CCA25C1}" sibTransId="{9DC58344-8F0D-4218-8D3F-A3AA4B42639D}"/>
    <dgm:cxn modelId="{D149D3B4-BB75-4ACA-9559-4022FA8630A8}" type="presOf" srcId="{4C9D0957-A2AC-4200-ABC4-273F51FD38C5}" destId="{7426DD00-1366-4898-BB06-0C89AFED39D1}" srcOrd="0" destOrd="0" presId="urn:microsoft.com/office/officeart/2008/layout/LinedList"/>
    <dgm:cxn modelId="{763377BD-D1A4-4B8F-A1CF-67A84DA2E493}" type="presOf" srcId="{C8CEF908-5496-43A5-B817-57B6DD35BB8A}" destId="{7C3C97DD-1B11-4DFA-9C9E-26934A3E5BFA}" srcOrd="0" destOrd="0" presId="urn:microsoft.com/office/officeart/2008/layout/LinedList"/>
    <dgm:cxn modelId="{695CAFC0-0DEC-4EF9-A191-C4797425FD11}" type="presParOf" srcId="{CBE08A8D-6C36-47DF-9DC3-E35532576CCF}" destId="{06FE4DE5-3AA3-426E-ABAC-3AA8BD6A259A}" srcOrd="0" destOrd="0" presId="urn:microsoft.com/office/officeart/2008/layout/LinedList"/>
    <dgm:cxn modelId="{C408C357-3CA3-4B07-BED1-5B6A9FC89E9E}" type="presParOf" srcId="{CBE08A8D-6C36-47DF-9DC3-E35532576CCF}" destId="{209FCCAA-9AC2-476A-8458-88B3E9C13F85}" srcOrd="1" destOrd="0" presId="urn:microsoft.com/office/officeart/2008/layout/LinedList"/>
    <dgm:cxn modelId="{59B5A4C1-C131-4EB5-9CBF-13FC6AF9EDBB}" type="presParOf" srcId="{209FCCAA-9AC2-476A-8458-88B3E9C13F85}" destId="{7426DD00-1366-4898-BB06-0C89AFED39D1}" srcOrd="0" destOrd="0" presId="urn:microsoft.com/office/officeart/2008/layout/LinedList"/>
    <dgm:cxn modelId="{4BDE1010-F1FF-4FE8-9ABF-BC2628644E8B}" type="presParOf" srcId="{209FCCAA-9AC2-476A-8458-88B3E9C13F85}" destId="{34FB0A0E-4635-4505-B908-A2305B57D516}" srcOrd="1" destOrd="0" presId="urn:microsoft.com/office/officeart/2008/layout/LinedList"/>
    <dgm:cxn modelId="{14F09079-DD2B-4475-8D53-4C2A4C45E7B1}" type="presParOf" srcId="{34FB0A0E-4635-4505-B908-A2305B57D516}" destId="{85EE6025-438B-480C-9AE1-9A2ADCA819A5}" srcOrd="0" destOrd="0" presId="urn:microsoft.com/office/officeart/2008/layout/LinedList"/>
    <dgm:cxn modelId="{61E12DAB-2F0D-4A32-8C9E-071D8FA4D097}" type="presParOf" srcId="{34FB0A0E-4635-4505-B908-A2305B57D516}" destId="{8B839F41-F87F-4ED3-B503-08E64A554599}" srcOrd="1" destOrd="0" presId="urn:microsoft.com/office/officeart/2008/layout/LinedList"/>
    <dgm:cxn modelId="{562F9DFC-D142-4F68-9873-F50CB00FBA5F}" type="presParOf" srcId="{8B839F41-F87F-4ED3-B503-08E64A554599}" destId="{83EA4209-7BA6-4AE6-B771-56CC8557AA74}" srcOrd="0" destOrd="0" presId="urn:microsoft.com/office/officeart/2008/layout/LinedList"/>
    <dgm:cxn modelId="{D990B8FF-C878-4D6C-BBFC-865437978E39}" type="presParOf" srcId="{8B839F41-F87F-4ED3-B503-08E64A554599}" destId="{5196A64B-4390-4FB4-9649-D18B36C6EF87}" srcOrd="1" destOrd="0" presId="urn:microsoft.com/office/officeart/2008/layout/LinedList"/>
    <dgm:cxn modelId="{20F61ECA-F75A-45DE-8FBA-6B51DF84AEEA}" type="presParOf" srcId="{8B839F41-F87F-4ED3-B503-08E64A554599}" destId="{F256CEE6-9575-468D-9BB0-8F723A5924E4}" srcOrd="2" destOrd="0" presId="urn:microsoft.com/office/officeart/2008/layout/LinedList"/>
    <dgm:cxn modelId="{D31C0C2D-E925-4F3D-B4B1-C2AC9E7D89C8}" type="presParOf" srcId="{34FB0A0E-4635-4505-B908-A2305B57D516}" destId="{0B0C29D3-EEC2-4AE3-9040-B2A458A7FBFC}" srcOrd="2" destOrd="0" presId="urn:microsoft.com/office/officeart/2008/layout/LinedList"/>
    <dgm:cxn modelId="{EEE6C216-E5B7-4E39-AF2B-B02706AC14BA}" type="presParOf" srcId="{34FB0A0E-4635-4505-B908-A2305B57D516}" destId="{F1A99AD2-22B8-4864-909D-1B0ACC4D0956}" srcOrd="3" destOrd="0" presId="urn:microsoft.com/office/officeart/2008/layout/LinedList"/>
    <dgm:cxn modelId="{6EF5972F-104C-4FF5-89CC-DCB2C631596E}" type="presParOf" srcId="{34FB0A0E-4635-4505-B908-A2305B57D516}" destId="{CEC87DF5-468D-4211-9C9A-70BE117BEE36}" srcOrd="4" destOrd="0" presId="urn:microsoft.com/office/officeart/2008/layout/LinedList"/>
    <dgm:cxn modelId="{89032FA5-15AD-4671-BD39-4FB35F8A2D6A}" type="presParOf" srcId="{CEC87DF5-468D-4211-9C9A-70BE117BEE36}" destId="{E0BC9A6C-8022-46BD-9C81-EC88DF267837}" srcOrd="0" destOrd="0" presId="urn:microsoft.com/office/officeart/2008/layout/LinedList"/>
    <dgm:cxn modelId="{1A36268A-95E8-45B3-BE08-4D86B258F1F7}" type="presParOf" srcId="{CEC87DF5-468D-4211-9C9A-70BE117BEE36}" destId="{7C3C97DD-1B11-4DFA-9C9E-26934A3E5BFA}" srcOrd="1" destOrd="0" presId="urn:microsoft.com/office/officeart/2008/layout/LinedList"/>
    <dgm:cxn modelId="{041275C9-70E8-44F2-9A62-F10404164CEF}" type="presParOf" srcId="{CEC87DF5-468D-4211-9C9A-70BE117BEE36}" destId="{DB85F485-A02D-46C2-B88C-9C44617A2347}" srcOrd="2" destOrd="0" presId="urn:microsoft.com/office/officeart/2008/layout/LinedList"/>
    <dgm:cxn modelId="{E871AA74-FD66-4D9F-83F6-C92D1D422CEF}" type="presParOf" srcId="{34FB0A0E-4635-4505-B908-A2305B57D516}" destId="{2326A485-6F07-4E43-B269-DCC66742868E}" srcOrd="5" destOrd="0" presId="urn:microsoft.com/office/officeart/2008/layout/LinedList"/>
    <dgm:cxn modelId="{84255412-875F-4C24-8166-F76F7448F94D}" type="presParOf" srcId="{34FB0A0E-4635-4505-B908-A2305B57D516}" destId="{49B6A627-0773-4D9B-8C6C-FD4A236A6A96}"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38B5A6-2BE5-4573-A16E-705FE86D0951}" type="doc">
      <dgm:prSet loTypeId="urn:microsoft.com/office/officeart/2005/8/layout/vList3#1" loCatId="list" qsTypeId="urn:microsoft.com/office/officeart/2005/8/quickstyle/simple1" qsCatId="simple" csTypeId="urn:microsoft.com/office/officeart/2005/8/colors/accent5_4" csCatId="accent5" phldr="1"/>
      <dgm:spPr/>
    </dgm:pt>
    <dgm:pt modelId="{F7A0B18B-C0EB-4184-BB5C-AF5456BDA9D4}">
      <dgm:prSet phldrT="[Testo]" custT="1"/>
      <dgm:spPr/>
      <dgm:t>
        <a:bodyPr/>
        <a:lstStyle/>
        <a:p>
          <a:r>
            <a:rPr lang="it-IT" sz="2000" b="1" dirty="0">
              <a:latin typeface="FIGC - Azzurri" panose="00000500000000000000" pitchFamily="50" charset="0"/>
            </a:rPr>
            <a:t>DEFINIZIONE</a:t>
          </a:r>
        </a:p>
        <a:p>
          <a:r>
            <a:rPr lang="it-IT" sz="1300" dirty="0">
              <a:latin typeface="FIGC - Azzurri" panose="00000500000000000000" pitchFamily="50" charset="0"/>
              <a:ea typeface="Times New Roman" panose="02020603050405020304" pitchFamily="18" charset="0"/>
            </a:rPr>
            <a:t>Stipulato da parte dei legali rappresentanti delle Società interessate, che danno attuazione alle relative delibere assembleari. Se sono beneficiarie Società di nuova costituzione, funge da atto costitutivo della/e stessa/e.</a:t>
          </a:r>
        </a:p>
        <a:p>
          <a:endParaRPr lang="it-IT" sz="1300" dirty="0">
            <a:latin typeface="FIGC - Azzurri" panose="00000500000000000000" pitchFamily="50" charset="0"/>
            <a:ea typeface="Times New Roman" panose="02020603050405020304" pitchFamily="18" charset="0"/>
          </a:endParaRPr>
        </a:p>
        <a:p>
          <a:endParaRPr lang="it-IT" sz="1300" dirty="0"/>
        </a:p>
      </dgm:t>
    </dgm:pt>
    <dgm:pt modelId="{EE3F410B-A980-44EF-80EF-AFFF42FC8F29}" type="parTrans" cxnId="{E43E6478-CC16-4DAF-9C0E-5CE7F8AE1880}">
      <dgm:prSet/>
      <dgm:spPr/>
      <dgm:t>
        <a:bodyPr/>
        <a:lstStyle/>
        <a:p>
          <a:endParaRPr lang="it-IT"/>
        </a:p>
      </dgm:t>
    </dgm:pt>
    <dgm:pt modelId="{3BE13BB5-5302-47E3-ADF1-FC9461E15109}" type="sibTrans" cxnId="{E43E6478-CC16-4DAF-9C0E-5CE7F8AE1880}">
      <dgm:prSet/>
      <dgm:spPr/>
      <dgm:t>
        <a:bodyPr/>
        <a:lstStyle/>
        <a:p>
          <a:endParaRPr lang="it-IT"/>
        </a:p>
      </dgm:t>
    </dgm:pt>
    <dgm:pt modelId="{E13EDA13-9069-4818-9F31-AB8E3C2395C6}">
      <dgm:prSet phldrT="[Testo]" custT="1"/>
      <dgm:spPr/>
      <dgm:t>
        <a:bodyPr/>
        <a:lstStyle/>
        <a:p>
          <a:r>
            <a:rPr lang="it-IT" sz="2000" b="1" dirty="0">
              <a:solidFill>
                <a:srgbClr val="002060"/>
              </a:solidFill>
              <a:latin typeface="FIGC - Azzurri" panose="00000500000000000000" pitchFamily="50" charset="0"/>
            </a:rPr>
            <a:t>TEMPISTICHE</a:t>
          </a:r>
        </a:p>
        <a:p>
          <a:r>
            <a:rPr lang="it-IT" sz="1400" dirty="0">
              <a:solidFill>
                <a:srgbClr val="002060"/>
              </a:solidFill>
              <a:latin typeface="FIGC - Azzurri" panose="00000500000000000000" pitchFamily="50" charset="0"/>
              <a:ea typeface="Times New Roman" panose="02020603050405020304" pitchFamily="18" charset="0"/>
            </a:rPr>
            <a:t>La scissione  può essere attuata solo dopo che siano trascorsi sessanta giorni dalla pubblicità dell’ultima delibera delle Società che vi partecipano (</a:t>
          </a:r>
          <a:r>
            <a:rPr lang="it-IT" sz="1400" u="sng" dirty="0">
              <a:solidFill>
                <a:srgbClr val="002060"/>
              </a:solidFill>
              <a:latin typeface="FIGC - Azzurri" panose="00000500000000000000" pitchFamily="50" charset="0"/>
              <a:ea typeface="Times New Roman" panose="02020603050405020304" pitchFamily="18" charset="0"/>
            </a:rPr>
            <a:t>calcolare in anticipo il termine rispetto alle scadenze federali, al fine di conciliare le tempistiche</a:t>
          </a:r>
          <a:r>
            <a:rPr lang="it-IT" sz="1400" dirty="0">
              <a:solidFill>
                <a:srgbClr val="002060"/>
              </a:solidFill>
              <a:latin typeface="FIGC - Azzurri" panose="00000500000000000000" pitchFamily="50" charset="0"/>
              <a:ea typeface="Times New Roman" panose="02020603050405020304" pitchFamily="18" charset="0"/>
            </a:rPr>
            <a:t>).</a:t>
          </a:r>
        </a:p>
        <a:p>
          <a:endParaRPr lang="it-IT" sz="1400" dirty="0"/>
        </a:p>
      </dgm:t>
    </dgm:pt>
    <dgm:pt modelId="{CE5C0192-67C9-4821-89BC-FDE8ED03F057}" type="parTrans" cxnId="{113D4237-9AB5-4271-A9DA-77054309F211}">
      <dgm:prSet/>
      <dgm:spPr/>
      <dgm:t>
        <a:bodyPr/>
        <a:lstStyle/>
        <a:p>
          <a:endParaRPr lang="it-IT"/>
        </a:p>
      </dgm:t>
    </dgm:pt>
    <dgm:pt modelId="{4EEECF03-1EFA-41C1-8730-932AE05669F7}" type="sibTrans" cxnId="{113D4237-9AB5-4271-A9DA-77054309F211}">
      <dgm:prSet/>
      <dgm:spPr/>
      <dgm:t>
        <a:bodyPr/>
        <a:lstStyle/>
        <a:p>
          <a:endParaRPr lang="it-IT"/>
        </a:p>
      </dgm:t>
    </dgm:pt>
    <dgm:pt modelId="{AC5765F9-8FA0-4C9B-A10F-A1D4E1734BCF}" type="pres">
      <dgm:prSet presAssocID="{7F38B5A6-2BE5-4573-A16E-705FE86D0951}" presName="linearFlow" presStyleCnt="0">
        <dgm:presLayoutVars>
          <dgm:dir/>
          <dgm:resizeHandles val="exact"/>
        </dgm:presLayoutVars>
      </dgm:prSet>
      <dgm:spPr/>
    </dgm:pt>
    <dgm:pt modelId="{749A8B56-BCD9-4B73-A57E-4769B58DBA0B}" type="pres">
      <dgm:prSet presAssocID="{F7A0B18B-C0EB-4184-BB5C-AF5456BDA9D4}" presName="composite" presStyleCnt="0"/>
      <dgm:spPr/>
    </dgm:pt>
    <dgm:pt modelId="{12F6CBBC-69D6-4FDA-9949-EE493F028EEC}" type="pres">
      <dgm:prSet presAssocID="{F7A0B18B-C0EB-4184-BB5C-AF5456BDA9D4}"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A9EA6EF-2B36-4FAF-961C-2A02CA3E369F}" type="pres">
      <dgm:prSet presAssocID="{F7A0B18B-C0EB-4184-BB5C-AF5456BDA9D4}" presName="txShp" presStyleLbl="node1" presStyleIdx="0" presStyleCnt="2">
        <dgm:presLayoutVars>
          <dgm:bulletEnabled val="1"/>
        </dgm:presLayoutVars>
      </dgm:prSet>
      <dgm:spPr/>
    </dgm:pt>
    <dgm:pt modelId="{2D4D2EE2-5052-4E42-9C37-366A7970ECE8}" type="pres">
      <dgm:prSet presAssocID="{3BE13BB5-5302-47E3-ADF1-FC9461E15109}" presName="spacing" presStyleCnt="0"/>
      <dgm:spPr/>
    </dgm:pt>
    <dgm:pt modelId="{4446D4E0-B228-4215-862F-8CA624190EAF}" type="pres">
      <dgm:prSet presAssocID="{E13EDA13-9069-4818-9F31-AB8E3C2395C6}" presName="composite" presStyleCnt="0"/>
      <dgm:spPr/>
    </dgm:pt>
    <dgm:pt modelId="{F3DB6762-8DBD-46E3-8958-0671B0667474}" type="pres">
      <dgm:prSet presAssocID="{E13EDA13-9069-4818-9F31-AB8E3C2395C6}"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pt>
    <dgm:pt modelId="{69FB6399-A30B-4820-845D-0EFAEF5F7B23}" type="pres">
      <dgm:prSet presAssocID="{E13EDA13-9069-4818-9F31-AB8E3C2395C6}" presName="txShp" presStyleLbl="node1" presStyleIdx="1" presStyleCnt="2">
        <dgm:presLayoutVars>
          <dgm:bulletEnabled val="1"/>
        </dgm:presLayoutVars>
      </dgm:prSet>
      <dgm:spPr/>
    </dgm:pt>
  </dgm:ptLst>
  <dgm:cxnLst>
    <dgm:cxn modelId="{662C6B30-23AF-4650-8427-B239161F0870}" type="presOf" srcId="{F7A0B18B-C0EB-4184-BB5C-AF5456BDA9D4}" destId="{5A9EA6EF-2B36-4FAF-961C-2A02CA3E369F}" srcOrd="0" destOrd="0" presId="urn:microsoft.com/office/officeart/2005/8/layout/vList3#1"/>
    <dgm:cxn modelId="{113D4237-9AB5-4271-A9DA-77054309F211}" srcId="{7F38B5A6-2BE5-4573-A16E-705FE86D0951}" destId="{E13EDA13-9069-4818-9F31-AB8E3C2395C6}" srcOrd="1" destOrd="0" parTransId="{CE5C0192-67C9-4821-89BC-FDE8ED03F057}" sibTransId="{4EEECF03-1EFA-41C1-8730-932AE05669F7}"/>
    <dgm:cxn modelId="{06C5A567-753F-4539-BC8C-BA8F9653BAD1}" type="presOf" srcId="{E13EDA13-9069-4818-9F31-AB8E3C2395C6}" destId="{69FB6399-A30B-4820-845D-0EFAEF5F7B23}" srcOrd="0" destOrd="0" presId="urn:microsoft.com/office/officeart/2005/8/layout/vList3#1"/>
    <dgm:cxn modelId="{E43E6478-CC16-4DAF-9C0E-5CE7F8AE1880}" srcId="{7F38B5A6-2BE5-4573-A16E-705FE86D0951}" destId="{F7A0B18B-C0EB-4184-BB5C-AF5456BDA9D4}" srcOrd="0" destOrd="0" parTransId="{EE3F410B-A980-44EF-80EF-AFFF42FC8F29}" sibTransId="{3BE13BB5-5302-47E3-ADF1-FC9461E15109}"/>
    <dgm:cxn modelId="{C695BBBD-6342-4269-B6E8-FF6BB67CE062}" type="presOf" srcId="{7F38B5A6-2BE5-4573-A16E-705FE86D0951}" destId="{AC5765F9-8FA0-4C9B-A10F-A1D4E1734BCF}" srcOrd="0" destOrd="0" presId="urn:microsoft.com/office/officeart/2005/8/layout/vList3#1"/>
    <dgm:cxn modelId="{B7697315-902E-4633-B38D-7AD173F1478C}" type="presParOf" srcId="{AC5765F9-8FA0-4C9B-A10F-A1D4E1734BCF}" destId="{749A8B56-BCD9-4B73-A57E-4769B58DBA0B}" srcOrd="0" destOrd="0" presId="urn:microsoft.com/office/officeart/2005/8/layout/vList3#1"/>
    <dgm:cxn modelId="{FA42EA1C-2B9D-4BB1-90C9-8E1D396578D9}" type="presParOf" srcId="{749A8B56-BCD9-4B73-A57E-4769B58DBA0B}" destId="{12F6CBBC-69D6-4FDA-9949-EE493F028EEC}" srcOrd="0" destOrd="0" presId="urn:microsoft.com/office/officeart/2005/8/layout/vList3#1"/>
    <dgm:cxn modelId="{200C7F81-78D8-4232-B014-719E025F8245}" type="presParOf" srcId="{749A8B56-BCD9-4B73-A57E-4769B58DBA0B}" destId="{5A9EA6EF-2B36-4FAF-961C-2A02CA3E369F}" srcOrd="1" destOrd="0" presId="urn:microsoft.com/office/officeart/2005/8/layout/vList3#1"/>
    <dgm:cxn modelId="{E824507D-C009-4B98-A4E0-AE99364E67EB}" type="presParOf" srcId="{AC5765F9-8FA0-4C9B-A10F-A1D4E1734BCF}" destId="{2D4D2EE2-5052-4E42-9C37-366A7970ECE8}" srcOrd="1" destOrd="0" presId="urn:microsoft.com/office/officeart/2005/8/layout/vList3#1"/>
    <dgm:cxn modelId="{8E09A0D8-1108-433E-9503-AE966EFFDF5F}" type="presParOf" srcId="{AC5765F9-8FA0-4C9B-A10F-A1D4E1734BCF}" destId="{4446D4E0-B228-4215-862F-8CA624190EAF}" srcOrd="2" destOrd="0" presId="urn:microsoft.com/office/officeart/2005/8/layout/vList3#1"/>
    <dgm:cxn modelId="{84E54951-DC9B-4032-AF8D-CEFC9407ABD3}" type="presParOf" srcId="{4446D4E0-B228-4215-862F-8CA624190EAF}" destId="{F3DB6762-8DBD-46E3-8958-0671B0667474}" srcOrd="0" destOrd="0" presId="urn:microsoft.com/office/officeart/2005/8/layout/vList3#1"/>
    <dgm:cxn modelId="{16100A63-9409-4D52-A6B1-37FCF57C5852}" type="presParOf" srcId="{4446D4E0-B228-4215-862F-8CA624190EAF}" destId="{69FB6399-A30B-4820-845D-0EFAEF5F7B2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30B778-653A-40F5-9C04-EC5D933836C6}" type="doc">
      <dgm:prSet loTypeId="urn:microsoft.com/office/officeart/2005/8/layout/process2" loCatId="process" qsTypeId="urn:microsoft.com/office/officeart/2005/8/quickstyle/simple1" qsCatId="simple" csTypeId="urn:microsoft.com/office/officeart/2005/8/colors/accent1_4" csCatId="accent1" phldr="1"/>
      <dgm:spPr/>
    </dgm:pt>
    <dgm:pt modelId="{AB7C42BD-4F8C-4CA9-AB14-B2F2C114D4A7}">
      <dgm:prSet phldrT="[Testo]" custT="1"/>
      <dgm:spPr/>
      <dgm:t>
        <a:bodyPr/>
        <a:lstStyle/>
        <a:p>
          <a:r>
            <a:rPr lang="it-IT" sz="4000" b="1" dirty="0">
              <a:latin typeface="FIGC - Azzurri" panose="00000500000000000000" pitchFamily="50" charset="0"/>
            </a:rPr>
            <a:t>COMPETENZE</a:t>
          </a:r>
        </a:p>
      </dgm:t>
    </dgm:pt>
    <dgm:pt modelId="{ECFF9219-947F-4791-8F38-06310B6F31CA}" type="parTrans" cxnId="{1BE86661-6364-4A6E-A19C-D1F2FFF7DFF6}">
      <dgm:prSet/>
      <dgm:spPr/>
      <dgm:t>
        <a:bodyPr/>
        <a:lstStyle/>
        <a:p>
          <a:endParaRPr lang="it-IT"/>
        </a:p>
      </dgm:t>
    </dgm:pt>
    <dgm:pt modelId="{BAED2438-7193-458B-90D2-2DAE289A2575}" type="sibTrans" cxnId="{1BE86661-6364-4A6E-A19C-D1F2FFF7DFF6}">
      <dgm:prSet/>
      <dgm:spPr/>
      <dgm:t>
        <a:bodyPr/>
        <a:lstStyle/>
        <a:p>
          <a:endParaRPr lang="it-IT"/>
        </a:p>
      </dgm:t>
    </dgm:pt>
    <dgm:pt modelId="{73B8722B-1993-4270-8F87-261DF065F87C}">
      <dgm:prSet phldrT="[Testo]"/>
      <dgm:spPr/>
      <dgm:t>
        <a:bodyPr/>
        <a:lstStyle/>
        <a:p>
          <a:r>
            <a:rPr lang="it-IT" dirty="0">
              <a:solidFill>
                <a:schemeClr val="tx1"/>
              </a:solidFill>
              <a:latin typeface="FIGC - Azzurri" panose="00000500000000000000" pitchFamily="50" charset="0"/>
              <a:ea typeface="Times New Roman" panose="02020603050405020304" pitchFamily="18" charset="0"/>
            </a:rPr>
            <a:t>La scissione viene decisa da ciascuna delle Società che vi partecipano (anche dalla/e beneficiaria/e, se preesistente/i) mediante l’approvazione del relativo progetto. </a:t>
          </a:r>
          <a:endParaRPr lang="it-IT" dirty="0">
            <a:solidFill>
              <a:schemeClr val="tx1"/>
            </a:solidFill>
          </a:endParaRPr>
        </a:p>
      </dgm:t>
    </dgm:pt>
    <dgm:pt modelId="{AE22A16F-202C-44D3-B014-2E0C975BD1F9}" type="parTrans" cxnId="{D7EBA216-45C3-4C94-A0A7-CEC884D3D235}">
      <dgm:prSet/>
      <dgm:spPr/>
      <dgm:t>
        <a:bodyPr/>
        <a:lstStyle/>
        <a:p>
          <a:endParaRPr lang="it-IT"/>
        </a:p>
      </dgm:t>
    </dgm:pt>
    <dgm:pt modelId="{2293C21A-9D9B-4C80-A9E4-CC4DA5729330}" type="sibTrans" cxnId="{D7EBA216-45C3-4C94-A0A7-CEC884D3D235}">
      <dgm:prSet/>
      <dgm:spPr/>
      <dgm:t>
        <a:bodyPr/>
        <a:lstStyle/>
        <a:p>
          <a:endParaRPr lang="it-IT"/>
        </a:p>
      </dgm:t>
    </dgm:pt>
    <dgm:pt modelId="{4B0324F4-643F-49EC-8CC2-AB6327B81F66}">
      <dgm:prSet phldrT="[Testo]"/>
      <dgm:spPr/>
      <dgm:t>
        <a:bodyPr/>
        <a:lstStyle/>
        <a:p>
          <a:r>
            <a:rPr lang="it-IT" dirty="0">
              <a:solidFill>
                <a:srgbClr val="FF0000"/>
              </a:solidFill>
              <a:latin typeface="FIGC - Azzurri" panose="00000500000000000000" pitchFamily="50" charset="0"/>
              <a:ea typeface="Times New Roman" panose="02020603050405020304" pitchFamily="18" charset="0"/>
            </a:rPr>
            <a:t>Il verbale viene redatto disgiuntamente dalle Società partecipanti alla scissione. Non è previsto alcun verbale assembleare congiunto</a:t>
          </a:r>
          <a:endParaRPr lang="it-IT" dirty="0">
            <a:solidFill>
              <a:srgbClr val="FF0000"/>
            </a:solidFill>
          </a:endParaRPr>
        </a:p>
      </dgm:t>
    </dgm:pt>
    <dgm:pt modelId="{4B3C20D2-0CCD-4483-BEEC-1E177504409F}" type="parTrans" cxnId="{4CA70DCA-EFC2-4666-A279-74B8C6E9DE75}">
      <dgm:prSet/>
      <dgm:spPr/>
      <dgm:t>
        <a:bodyPr/>
        <a:lstStyle/>
        <a:p>
          <a:endParaRPr lang="it-IT"/>
        </a:p>
      </dgm:t>
    </dgm:pt>
    <dgm:pt modelId="{F334BE40-1650-4118-A1E4-D081B9D50BA2}" type="sibTrans" cxnId="{4CA70DCA-EFC2-4666-A279-74B8C6E9DE75}">
      <dgm:prSet/>
      <dgm:spPr/>
      <dgm:t>
        <a:bodyPr/>
        <a:lstStyle/>
        <a:p>
          <a:endParaRPr lang="it-IT"/>
        </a:p>
      </dgm:t>
    </dgm:pt>
    <dgm:pt modelId="{A6419A24-8CE2-4D73-A623-CF552371957F}" type="pres">
      <dgm:prSet presAssocID="{0630B778-653A-40F5-9C04-EC5D933836C6}" presName="linearFlow" presStyleCnt="0">
        <dgm:presLayoutVars>
          <dgm:resizeHandles val="exact"/>
        </dgm:presLayoutVars>
      </dgm:prSet>
      <dgm:spPr/>
    </dgm:pt>
    <dgm:pt modelId="{626F37EF-F66F-4D76-9D85-8BE9F292EC8D}" type="pres">
      <dgm:prSet presAssocID="{AB7C42BD-4F8C-4CA9-AB14-B2F2C114D4A7}" presName="node" presStyleLbl="node1" presStyleIdx="0" presStyleCnt="3">
        <dgm:presLayoutVars>
          <dgm:bulletEnabled val="1"/>
        </dgm:presLayoutVars>
      </dgm:prSet>
      <dgm:spPr/>
    </dgm:pt>
    <dgm:pt modelId="{26685C7F-C13F-4407-94F5-2B3C1EE6BCFC}" type="pres">
      <dgm:prSet presAssocID="{BAED2438-7193-458B-90D2-2DAE289A2575}" presName="sibTrans" presStyleLbl="sibTrans2D1" presStyleIdx="0" presStyleCnt="2"/>
      <dgm:spPr/>
    </dgm:pt>
    <dgm:pt modelId="{7005FCB7-0EBD-41A2-812C-D099735B0EB4}" type="pres">
      <dgm:prSet presAssocID="{BAED2438-7193-458B-90D2-2DAE289A2575}" presName="connectorText" presStyleLbl="sibTrans2D1" presStyleIdx="0" presStyleCnt="2"/>
      <dgm:spPr/>
    </dgm:pt>
    <dgm:pt modelId="{67314F9B-B200-47E2-8292-E927193B95D2}" type="pres">
      <dgm:prSet presAssocID="{73B8722B-1993-4270-8F87-261DF065F87C}" presName="node" presStyleLbl="node1" presStyleIdx="1" presStyleCnt="3">
        <dgm:presLayoutVars>
          <dgm:bulletEnabled val="1"/>
        </dgm:presLayoutVars>
      </dgm:prSet>
      <dgm:spPr/>
    </dgm:pt>
    <dgm:pt modelId="{A0B3E999-B0DA-4F97-8464-D277A1B50B1C}" type="pres">
      <dgm:prSet presAssocID="{2293C21A-9D9B-4C80-A9E4-CC4DA5729330}" presName="sibTrans" presStyleLbl="sibTrans2D1" presStyleIdx="1" presStyleCnt="2"/>
      <dgm:spPr/>
    </dgm:pt>
    <dgm:pt modelId="{80A3A0CF-2B9E-4422-AE0E-36C84EE2A477}" type="pres">
      <dgm:prSet presAssocID="{2293C21A-9D9B-4C80-A9E4-CC4DA5729330}" presName="connectorText" presStyleLbl="sibTrans2D1" presStyleIdx="1" presStyleCnt="2"/>
      <dgm:spPr/>
    </dgm:pt>
    <dgm:pt modelId="{34A6ABA9-278A-42FF-AD08-95BA277406E5}" type="pres">
      <dgm:prSet presAssocID="{4B0324F4-643F-49EC-8CC2-AB6327B81F66}" presName="node" presStyleLbl="node1" presStyleIdx="2" presStyleCnt="3">
        <dgm:presLayoutVars>
          <dgm:bulletEnabled val="1"/>
        </dgm:presLayoutVars>
      </dgm:prSet>
      <dgm:spPr/>
    </dgm:pt>
  </dgm:ptLst>
  <dgm:cxnLst>
    <dgm:cxn modelId="{40B88604-7484-42E1-AECA-542C06FFF71C}" type="presOf" srcId="{0630B778-653A-40F5-9C04-EC5D933836C6}" destId="{A6419A24-8CE2-4D73-A623-CF552371957F}" srcOrd="0" destOrd="0" presId="urn:microsoft.com/office/officeart/2005/8/layout/process2"/>
    <dgm:cxn modelId="{D7EBA216-45C3-4C94-A0A7-CEC884D3D235}" srcId="{0630B778-653A-40F5-9C04-EC5D933836C6}" destId="{73B8722B-1993-4270-8F87-261DF065F87C}" srcOrd="1" destOrd="0" parTransId="{AE22A16F-202C-44D3-B014-2E0C975BD1F9}" sibTransId="{2293C21A-9D9B-4C80-A9E4-CC4DA5729330}"/>
    <dgm:cxn modelId="{65BF5A2E-9F01-4896-B538-B069092A3140}" type="presOf" srcId="{2293C21A-9D9B-4C80-A9E4-CC4DA5729330}" destId="{80A3A0CF-2B9E-4422-AE0E-36C84EE2A477}" srcOrd="1" destOrd="0" presId="urn:microsoft.com/office/officeart/2005/8/layout/process2"/>
    <dgm:cxn modelId="{1BE86661-6364-4A6E-A19C-D1F2FFF7DFF6}" srcId="{0630B778-653A-40F5-9C04-EC5D933836C6}" destId="{AB7C42BD-4F8C-4CA9-AB14-B2F2C114D4A7}" srcOrd="0" destOrd="0" parTransId="{ECFF9219-947F-4791-8F38-06310B6F31CA}" sibTransId="{BAED2438-7193-458B-90D2-2DAE289A2575}"/>
    <dgm:cxn modelId="{01B25565-D227-499A-8BE1-352CB441FD45}" type="presOf" srcId="{BAED2438-7193-458B-90D2-2DAE289A2575}" destId="{26685C7F-C13F-4407-94F5-2B3C1EE6BCFC}" srcOrd="0" destOrd="0" presId="urn:microsoft.com/office/officeart/2005/8/layout/process2"/>
    <dgm:cxn modelId="{73F53653-A9D2-4302-AEF2-C21201321174}" type="presOf" srcId="{73B8722B-1993-4270-8F87-261DF065F87C}" destId="{67314F9B-B200-47E2-8292-E927193B95D2}" srcOrd="0" destOrd="0" presId="urn:microsoft.com/office/officeart/2005/8/layout/process2"/>
    <dgm:cxn modelId="{9DD0B6A2-3F48-4E34-B56C-C7AE70A18292}" type="presOf" srcId="{BAED2438-7193-458B-90D2-2DAE289A2575}" destId="{7005FCB7-0EBD-41A2-812C-D099735B0EB4}" srcOrd="1" destOrd="0" presId="urn:microsoft.com/office/officeart/2005/8/layout/process2"/>
    <dgm:cxn modelId="{8F4ECEA3-AEDD-41A1-B3C3-8032F3968F37}" type="presOf" srcId="{2293C21A-9D9B-4C80-A9E4-CC4DA5729330}" destId="{A0B3E999-B0DA-4F97-8464-D277A1B50B1C}" srcOrd="0" destOrd="0" presId="urn:microsoft.com/office/officeart/2005/8/layout/process2"/>
    <dgm:cxn modelId="{1A9DB9A9-2F1D-46DA-A8CC-7F50E070AAB9}" type="presOf" srcId="{4B0324F4-643F-49EC-8CC2-AB6327B81F66}" destId="{34A6ABA9-278A-42FF-AD08-95BA277406E5}" srcOrd="0" destOrd="0" presId="urn:microsoft.com/office/officeart/2005/8/layout/process2"/>
    <dgm:cxn modelId="{0C511CC3-89A6-4980-9AFF-7197B4279D3E}" type="presOf" srcId="{AB7C42BD-4F8C-4CA9-AB14-B2F2C114D4A7}" destId="{626F37EF-F66F-4D76-9D85-8BE9F292EC8D}" srcOrd="0" destOrd="0" presId="urn:microsoft.com/office/officeart/2005/8/layout/process2"/>
    <dgm:cxn modelId="{4CA70DCA-EFC2-4666-A279-74B8C6E9DE75}" srcId="{0630B778-653A-40F5-9C04-EC5D933836C6}" destId="{4B0324F4-643F-49EC-8CC2-AB6327B81F66}" srcOrd="2" destOrd="0" parTransId="{4B3C20D2-0CCD-4483-BEEC-1E177504409F}" sibTransId="{F334BE40-1650-4118-A1E4-D081B9D50BA2}"/>
    <dgm:cxn modelId="{518F4C95-B54D-4458-9E8A-8D83B97B9435}" type="presParOf" srcId="{A6419A24-8CE2-4D73-A623-CF552371957F}" destId="{626F37EF-F66F-4D76-9D85-8BE9F292EC8D}" srcOrd="0" destOrd="0" presId="urn:microsoft.com/office/officeart/2005/8/layout/process2"/>
    <dgm:cxn modelId="{57201966-9A8E-444D-A6BA-08A166DAF5A5}" type="presParOf" srcId="{A6419A24-8CE2-4D73-A623-CF552371957F}" destId="{26685C7F-C13F-4407-94F5-2B3C1EE6BCFC}" srcOrd="1" destOrd="0" presId="urn:microsoft.com/office/officeart/2005/8/layout/process2"/>
    <dgm:cxn modelId="{D4CC1850-FA75-4F85-AC5A-C7D3A5D447B7}" type="presParOf" srcId="{26685C7F-C13F-4407-94F5-2B3C1EE6BCFC}" destId="{7005FCB7-0EBD-41A2-812C-D099735B0EB4}" srcOrd="0" destOrd="0" presId="urn:microsoft.com/office/officeart/2005/8/layout/process2"/>
    <dgm:cxn modelId="{696890AF-3E93-466F-B8B1-BD6D704EB8FF}" type="presParOf" srcId="{A6419A24-8CE2-4D73-A623-CF552371957F}" destId="{67314F9B-B200-47E2-8292-E927193B95D2}" srcOrd="2" destOrd="0" presId="urn:microsoft.com/office/officeart/2005/8/layout/process2"/>
    <dgm:cxn modelId="{EEC9AC5A-6742-4EEA-8DE6-6D843731AF1F}" type="presParOf" srcId="{A6419A24-8CE2-4D73-A623-CF552371957F}" destId="{A0B3E999-B0DA-4F97-8464-D277A1B50B1C}" srcOrd="3" destOrd="0" presId="urn:microsoft.com/office/officeart/2005/8/layout/process2"/>
    <dgm:cxn modelId="{CC8457ED-1046-4590-BC86-FDBFB20944EF}" type="presParOf" srcId="{A0B3E999-B0DA-4F97-8464-D277A1B50B1C}" destId="{80A3A0CF-2B9E-4422-AE0E-36C84EE2A477}" srcOrd="0" destOrd="0" presId="urn:microsoft.com/office/officeart/2005/8/layout/process2"/>
    <dgm:cxn modelId="{D0537D72-6034-4291-9B02-4CEEB57C70A3}" type="presParOf" srcId="{A6419A24-8CE2-4D73-A623-CF552371957F}" destId="{34A6ABA9-278A-42FF-AD08-95BA277406E5}"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39162C-8F46-49BA-836B-16988097B1A1}" type="doc">
      <dgm:prSet loTypeId="urn:microsoft.com/office/officeart/2005/8/layout/vList4#1" loCatId="list" qsTypeId="urn:microsoft.com/office/officeart/2005/8/quickstyle/simple1" qsCatId="simple" csTypeId="urn:microsoft.com/office/officeart/2005/8/colors/accent0_3" csCatId="mainScheme" phldr="1"/>
      <dgm:spPr/>
      <dgm:t>
        <a:bodyPr/>
        <a:lstStyle/>
        <a:p>
          <a:endParaRPr lang="it-IT"/>
        </a:p>
      </dgm:t>
    </dgm:pt>
    <dgm:pt modelId="{8C95633E-1C68-4084-A1E8-DBD9257C0999}">
      <dgm:prSet phldrT="[Testo]"/>
      <dgm:spPr/>
      <dgm:t>
        <a:bodyPr/>
        <a:lstStyle/>
        <a:p>
          <a:r>
            <a:rPr lang="it-IT" b="1" dirty="0">
              <a:latin typeface="FIGC - Azzurri" panose="00000500000000000000" pitchFamily="50" charset="0"/>
            </a:rPr>
            <a:t>DIFFERENZE</a:t>
          </a:r>
        </a:p>
      </dgm:t>
    </dgm:pt>
    <dgm:pt modelId="{B27D7F50-DE29-4AE2-9E50-8998E49ED066}" type="parTrans" cxnId="{F20FFA97-FDC1-408D-8481-F5213FBC5ED2}">
      <dgm:prSet/>
      <dgm:spPr/>
      <dgm:t>
        <a:bodyPr/>
        <a:lstStyle/>
        <a:p>
          <a:endParaRPr lang="it-IT"/>
        </a:p>
      </dgm:t>
    </dgm:pt>
    <dgm:pt modelId="{567635BE-FEAB-49C0-9730-76713B3159BF}" type="sibTrans" cxnId="{F20FFA97-FDC1-408D-8481-F5213FBC5ED2}">
      <dgm:prSet/>
      <dgm:spPr/>
      <dgm:t>
        <a:bodyPr/>
        <a:lstStyle/>
        <a:p>
          <a:endParaRPr lang="it-IT"/>
        </a:p>
      </dgm:t>
    </dgm:pt>
    <dgm:pt modelId="{1A459F08-3D75-4D6B-AF73-B0F4D6F49EA9}">
      <dgm:prSet phldrT="[Testo]"/>
      <dgm:spPr/>
      <dgm:t>
        <a:bodyPr/>
        <a:lstStyle/>
        <a:p>
          <a:r>
            <a:rPr lang="it-IT" dirty="0">
              <a:latin typeface="FIGC - Azzurri" panose="00000500000000000000" pitchFamily="50" charset="0"/>
              <a:ea typeface="Times New Roman" panose="02020603050405020304" pitchFamily="18" charset="0"/>
            </a:rPr>
            <a:t>Nella scissione totale, l’intero patrimonio della società che si scinde viene trasferito a una o più Società. In quella parziale invece solo parte del patrimonio della Società che si scinde viene trasferita ad una o più altre Società. </a:t>
          </a:r>
          <a:endParaRPr lang="it-IT" dirty="0"/>
        </a:p>
      </dgm:t>
    </dgm:pt>
    <dgm:pt modelId="{909275D9-852D-46E6-84B0-853D2921536E}" type="parTrans" cxnId="{808D404E-6A32-4C42-A02F-77B591444692}">
      <dgm:prSet/>
      <dgm:spPr/>
      <dgm:t>
        <a:bodyPr/>
        <a:lstStyle/>
        <a:p>
          <a:endParaRPr lang="it-IT"/>
        </a:p>
      </dgm:t>
    </dgm:pt>
    <dgm:pt modelId="{665D1719-BFA5-4651-A4D6-F2D005A055BD}" type="sibTrans" cxnId="{808D404E-6A32-4C42-A02F-77B591444692}">
      <dgm:prSet/>
      <dgm:spPr/>
      <dgm:t>
        <a:bodyPr/>
        <a:lstStyle/>
        <a:p>
          <a:endParaRPr lang="it-IT"/>
        </a:p>
      </dgm:t>
    </dgm:pt>
    <dgm:pt modelId="{8C6E17BF-1F3F-4A2F-85C3-CFBE53CE2951}">
      <dgm:prSet phldrT="[Testo]"/>
      <dgm:spPr/>
      <dgm:t>
        <a:bodyPr/>
        <a:lstStyle/>
        <a:p>
          <a:r>
            <a:rPr lang="it-IT" b="1" dirty="0">
              <a:latin typeface="FIGC - Azzurri" panose="00000500000000000000" pitchFamily="50" charset="0"/>
            </a:rPr>
            <a:t>RISULTATO</a:t>
          </a:r>
        </a:p>
      </dgm:t>
    </dgm:pt>
    <dgm:pt modelId="{F7435EF1-7CD4-434D-9393-F6870F0B103C}" type="parTrans" cxnId="{64AAEF21-46C8-44A8-925C-34C8F5B05158}">
      <dgm:prSet/>
      <dgm:spPr/>
      <dgm:t>
        <a:bodyPr/>
        <a:lstStyle/>
        <a:p>
          <a:endParaRPr lang="it-IT"/>
        </a:p>
      </dgm:t>
    </dgm:pt>
    <dgm:pt modelId="{602C2B80-BF1F-4F60-B8C3-1B750A7F679A}" type="sibTrans" cxnId="{64AAEF21-46C8-44A8-925C-34C8F5B05158}">
      <dgm:prSet/>
      <dgm:spPr/>
      <dgm:t>
        <a:bodyPr/>
        <a:lstStyle/>
        <a:p>
          <a:endParaRPr lang="it-IT"/>
        </a:p>
      </dgm:t>
    </dgm:pt>
    <dgm:pt modelId="{98137D0D-D003-4DFE-84FC-1608009EE4F0}">
      <dgm:prSet phldrT="[Testo]"/>
      <dgm:spPr/>
      <dgm:t>
        <a:bodyPr/>
        <a:lstStyle/>
        <a:p>
          <a:r>
            <a:rPr lang="it-IT" dirty="0">
              <a:latin typeface="FIGC - Azzurri" panose="00000500000000000000" pitchFamily="50" charset="0"/>
              <a:ea typeface="Times New Roman" panose="02020603050405020304" pitchFamily="18" charset="0"/>
            </a:rPr>
            <a:t>Ai soci della Società scissa sono assegnate azioni o quote della/e Società beneficiarie del trasferimento patrimoniale.</a:t>
          </a:r>
          <a:endParaRPr lang="it-IT" dirty="0"/>
        </a:p>
      </dgm:t>
    </dgm:pt>
    <dgm:pt modelId="{E42B975F-739C-40E7-BAA4-70E9BD2BF7F7}" type="parTrans" cxnId="{B15FA7AF-8632-43D6-96D7-E60C9AB6E0F2}">
      <dgm:prSet/>
      <dgm:spPr/>
      <dgm:t>
        <a:bodyPr/>
        <a:lstStyle/>
        <a:p>
          <a:endParaRPr lang="it-IT"/>
        </a:p>
      </dgm:t>
    </dgm:pt>
    <dgm:pt modelId="{7E81B022-93C6-4AF3-8A82-EE5867662538}" type="sibTrans" cxnId="{B15FA7AF-8632-43D6-96D7-E60C9AB6E0F2}">
      <dgm:prSet/>
      <dgm:spPr/>
      <dgm:t>
        <a:bodyPr/>
        <a:lstStyle/>
        <a:p>
          <a:endParaRPr lang="it-IT"/>
        </a:p>
      </dgm:t>
    </dgm:pt>
    <dgm:pt modelId="{0B9C496D-225E-4453-A978-6500735FFBCA}" type="pres">
      <dgm:prSet presAssocID="{E739162C-8F46-49BA-836B-16988097B1A1}" presName="linear" presStyleCnt="0">
        <dgm:presLayoutVars>
          <dgm:dir/>
          <dgm:resizeHandles val="exact"/>
        </dgm:presLayoutVars>
      </dgm:prSet>
      <dgm:spPr/>
    </dgm:pt>
    <dgm:pt modelId="{0D897F02-D253-452D-82E8-B4B37F4C81A6}" type="pres">
      <dgm:prSet presAssocID="{8C95633E-1C68-4084-A1E8-DBD9257C0999}" presName="comp" presStyleCnt="0"/>
      <dgm:spPr/>
    </dgm:pt>
    <dgm:pt modelId="{D7855FA1-3DC2-4C8A-A8CF-EB58BC765F7D}" type="pres">
      <dgm:prSet presAssocID="{8C95633E-1C68-4084-A1E8-DBD9257C0999}" presName="box" presStyleLbl="node1" presStyleIdx="0" presStyleCnt="2" custLinFactNeighborX="-61769" custLinFactNeighborY="-58765"/>
      <dgm:spPr/>
    </dgm:pt>
    <dgm:pt modelId="{E7770880-B68A-4FDF-A183-8646D17B774B}" type="pres">
      <dgm:prSet presAssocID="{8C95633E-1C68-4084-A1E8-DBD9257C0999}" presName="img" presStyleLbl="fgImgPlace1" presStyleIdx="0" presStyleCnt="2"/>
      <dgm:spPr>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t="-10000" b="-10000"/>
          </a:stretch>
        </a:blipFill>
      </dgm:spPr>
    </dgm:pt>
    <dgm:pt modelId="{79D2AE4B-FA63-4968-AFAD-8039DAD6F164}" type="pres">
      <dgm:prSet presAssocID="{8C95633E-1C68-4084-A1E8-DBD9257C0999}" presName="text" presStyleLbl="node1" presStyleIdx="0" presStyleCnt="2">
        <dgm:presLayoutVars>
          <dgm:bulletEnabled val="1"/>
        </dgm:presLayoutVars>
      </dgm:prSet>
      <dgm:spPr/>
    </dgm:pt>
    <dgm:pt modelId="{C6508434-E586-45B9-B972-A791C7870590}" type="pres">
      <dgm:prSet presAssocID="{567635BE-FEAB-49C0-9730-76713B3159BF}" presName="spacer" presStyleCnt="0"/>
      <dgm:spPr/>
    </dgm:pt>
    <dgm:pt modelId="{8D334738-F36F-4666-9D26-7F7E5BE85FB6}" type="pres">
      <dgm:prSet presAssocID="{8C6E17BF-1F3F-4A2F-85C3-CFBE53CE2951}" presName="comp" presStyleCnt="0"/>
      <dgm:spPr/>
    </dgm:pt>
    <dgm:pt modelId="{540348B9-CA61-4F49-9565-25E7A3E15DCF}" type="pres">
      <dgm:prSet presAssocID="{8C6E17BF-1F3F-4A2F-85C3-CFBE53CE2951}" presName="box" presStyleLbl="node1" presStyleIdx="1" presStyleCnt="2"/>
      <dgm:spPr/>
    </dgm:pt>
    <dgm:pt modelId="{44424783-7A80-43CB-8CD2-FB2E693EB911}" type="pres">
      <dgm:prSet presAssocID="{8C6E17BF-1F3F-4A2F-85C3-CFBE53CE2951}" presName="img" presStyleLbl="fgImgPlace1" presStyleIdx="1" presStyleCnt="2" custScaleX="90137" custScaleY="90137"/>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pt>
    <dgm:pt modelId="{1B73636E-D9AE-4217-A0F6-AE7ACA74A3E7}" type="pres">
      <dgm:prSet presAssocID="{8C6E17BF-1F3F-4A2F-85C3-CFBE53CE2951}" presName="text" presStyleLbl="node1" presStyleIdx="1" presStyleCnt="2">
        <dgm:presLayoutVars>
          <dgm:bulletEnabled val="1"/>
        </dgm:presLayoutVars>
      </dgm:prSet>
      <dgm:spPr/>
    </dgm:pt>
  </dgm:ptLst>
  <dgm:cxnLst>
    <dgm:cxn modelId="{D921710D-C9AA-41A0-8037-9EF740548C67}" type="presOf" srcId="{E739162C-8F46-49BA-836B-16988097B1A1}" destId="{0B9C496D-225E-4453-A978-6500735FFBCA}" srcOrd="0" destOrd="0" presId="urn:microsoft.com/office/officeart/2005/8/layout/vList4#1"/>
    <dgm:cxn modelId="{64AAEF21-46C8-44A8-925C-34C8F5B05158}" srcId="{E739162C-8F46-49BA-836B-16988097B1A1}" destId="{8C6E17BF-1F3F-4A2F-85C3-CFBE53CE2951}" srcOrd="1" destOrd="0" parTransId="{F7435EF1-7CD4-434D-9393-F6870F0B103C}" sibTransId="{602C2B80-BF1F-4F60-B8C3-1B750A7F679A}"/>
    <dgm:cxn modelId="{F0B07C5D-FA39-4BC7-A64E-65A625BFE9E9}" type="presOf" srcId="{1A459F08-3D75-4D6B-AF73-B0F4D6F49EA9}" destId="{79D2AE4B-FA63-4968-AFAD-8039DAD6F164}" srcOrd="1" destOrd="1" presId="urn:microsoft.com/office/officeart/2005/8/layout/vList4#1"/>
    <dgm:cxn modelId="{BB4ACF6B-49C9-4456-99DD-436A9418352C}" type="presOf" srcId="{8C6E17BF-1F3F-4A2F-85C3-CFBE53CE2951}" destId="{1B73636E-D9AE-4217-A0F6-AE7ACA74A3E7}" srcOrd="1" destOrd="0" presId="urn:microsoft.com/office/officeart/2005/8/layout/vList4#1"/>
    <dgm:cxn modelId="{808D404E-6A32-4C42-A02F-77B591444692}" srcId="{8C95633E-1C68-4084-A1E8-DBD9257C0999}" destId="{1A459F08-3D75-4D6B-AF73-B0F4D6F49EA9}" srcOrd="0" destOrd="0" parTransId="{909275D9-852D-46E6-84B0-853D2921536E}" sibTransId="{665D1719-BFA5-4651-A4D6-F2D005A055BD}"/>
    <dgm:cxn modelId="{E9FABD76-C2B6-4D81-8C99-28E4DD40D111}" type="presOf" srcId="{1A459F08-3D75-4D6B-AF73-B0F4D6F49EA9}" destId="{D7855FA1-3DC2-4C8A-A8CF-EB58BC765F7D}" srcOrd="0" destOrd="1" presId="urn:microsoft.com/office/officeart/2005/8/layout/vList4#1"/>
    <dgm:cxn modelId="{175B438A-BEE9-4BEC-9DF2-C508993FB47F}" type="presOf" srcId="{98137D0D-D003-4DFE-84FC-1608009EE4F0}" destId="{540348B9-CA61-4F49-9565-25E7A3E15DCF}" srcOrd="0" destOrd="1" presId="urn:microsoft.com/office/officeart/2005/8/layout/vList4#1"/>
    <dgm:cxn modelId="{753AA391-9AAD-439D-86FA-F45642E80480}" type="presOf" srcId="{8C95633E-1C68-4084-A1E8-DBD9257C0999}" destId="{D7855FA1-3DC2-4C8A-A8CF-EB58BC765F7D}" srcOrd="0" destOrd="0" presId="urn:microsoft.com/office/officeart/2005/8/layout/vList4#1"/>
    <dgm:cxn modelId="{F20FFA97-FDC1-408D-8481-F5213FBC5ED2}" srcId="{E739162C-8F46-49BA-836B-16988097B1A1}" destId="{8C95633E-1C68-4084-A1E8-DBD9257C0999}" srcOrd="0" destOrd="0" parTransId="{B27D7F50-DE29-4AE2-9E50-8998E49ED066}" sibTransId="{567635BE-FEAB-49C0-9730-76713B3159BF}"/>
    <dgm:cxn modelId="{0D4635A6-F265-4190-8166-D6ACE49AAC8F}" type="presOf" srcId="{98137D0D-D003-4DFE-84FC-1608009EE4F0}" destId="{1B73636E-D9AE-4217-A0F6-AE7ACA74A3E7}" srcOrd="1" destOrd="1" presId="urn:microsoft.com/office/officeart/2005/8/layout/vList4#1"/>
    <dgm:cxn modelId="{B15FA7AF-8632-43D6-96D7-E60C9AB6E0F2}" srcId="{8C6E17BF-1F3F-4A2F-85C3-CFBE53CE2951}" destId="{98137D0D-D003-4DFE-84FC-1608009EE4F0}" srcOrd="0" destOrd="0" parTransId="{E42B975F-739C-40E7-BAA4-70E9BD2BF7F7}" sibTransId="{7E81B022-93C6-4AF3-8A82-EE5867662538}"/>
    <dgm:cxn modelId="{D5F809CD-88F8-4C47-AA68-2E8EC984ACFF}" type="presOf" srcId="{8C95633E-1C68-4084-A1E8-DBD9257C0999}" destId="{79D2AE4B-FA63-4968-AFAD-8039DAD6F164}" srcOrd="1" destOrd="0" presId="urn:microsoft.com/office/officeart/2005/8/layout/vList4#1"/>
    <dgm:cxn modelId="{780EE1D6-4F66-4187-A291-6053909433C5}" type="presOf" srcId="{8C6E17BF-1F3F-4A2F-85C3-CFBE53CE2951}" destId="{540348B9-CA61-4F49-9565-25E7A3E15DCF}" srcOrd="0" destOrd="0" presId="urn:microsoft.com/office/officeart/2005/8/layout/vList4#1"/>
    <dgm:cxn modelId="{0C15427C-9D28-420B-B707-BB5B45F265D1}" type="presParOf" srcId="{0B9C496D-225E-4453-A978-6500735FFBCA}" destId="{0D897F02-D253-452D-82E8-B4B37F4C81A6}" srcOrd="0" destOrd="0" presId="urn:microsoft.com/office/officeart/2005/8/layout/vList4#1"/>
    <dgm:cxn modelId="{99DDC5D1-707F-48A9-9CA8-2D75EBA30337}" type="presParOf" srcId="{0D897F02-D253-452D-82E8-B4B37F4C81A6}" destId="{D7855FA1-3DC2-4C8A-A8CF-EB58BC765F7D}" srcOrd="0" destOrd="0" presId="urn:microsoft.com/office/officeart/2005/8/layout/vList4#1"/>
    <dgm:cxn modelId="{26CEBAB4-09F8-4942-A95F-9806BAB364CC}" type="presParOf" srcId="{0D897F02-D253-452D-82E8-B4B37F4C81A6}" destId="{E7770880-B68A-4FDF-A183-8646D17B774B}" srcOrd="1" destOrd="0" presId="urn:microsoft.com/office/officeart/2005/8/layout/vList4#1"/>
    <dgm:cxn modelId="{BCBC1831-BCC1-4308-8351-21A97D5B2C7A}" type="presParOf" srcId="{0D897F02-D253-452D-82E8-B4B37F4C81A6}" destId="{79D2AE4B-FA63-4968-AFAD-8039DAD6F164}" srcOrd="2" destOrd="0" presId="urn:microsoft.com/office/officeart/2005/8/layout/vList4#1"/>
    <dgm:cxn modelId="{D7507C19-554C-439A-B024-615D58537C37}" type="presParOf" srcId="{0B9C496D-225E-4453-A978-6500735FFBCA}" destId="{C6508434-E586-45B9-B972-A791C7870590}" srcOrd="1" destOrd="0" presId="urn:microsoft.com/office/officeart/2005/8/layout/vList4#1"/>
    <dgm:cxn modelId="{39771491-A826-4B17-938B-1EC08380841C}" type="presParOf" srcId="{0B9C496D-225E-4453-A978-6500735FFBCA}" destId="{8D334738-F36F-4666-9D26-7F7E5BE85FB6}" srcOrd="2" destOrd="0" presId="urn:microsoft.com/office/officeart/2005/8/layout/vList4#1"/>
    <dgm:cxn modelId="{4F658E01-49FD-4346-9FFD-6837137D8DAE}" type="presParOf" srcId="{8D334738-F36F-4666-9D26-7F7E5BE85FB6}" destId="{540348B9-CA61-4F49-9565-25E7A3E15DCF}" srcOrd="0" destOrd="0" presId="urn:microsoft.com/office/officeart/2005/8/layout/vList4#1"/>
    <dgm:cxn modelId="{7412E8B8-E40F-4962-B701-0327FCED0EFA}" type="presParOf" srcId="{8D334738-F36F-4666-9D26-7F7E5BE85FB6}" destId="{44424783-7A80-43CB-8CD2-FB2E693EB911}" srcOrd="1" destOrd="0" presId="urn:microsoft.com/office/officeart/2005/8/layout/vList4#1"/>
    <dgm:cxn modelId="{AA5470FB-8B2A-46FC-AA5D-0138DEC58805}" type="presParOf" srcId="{8D334738-F36F-4666-9D26-7F7E5BE85FB6}" destId="{1B73636E-D9AE-4217-A0F6-AE7ACA74A3E7}"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F5C2AC-57AD-41CD-9476-4ECF4D7EA5D9}" type="doc">
      <dgm:prSet loTypeId="urn:microsoft.com/office/officeart/2005/8/layout/hList2#2" loCatId="list" qsTypeId="urn:microsoft.com/office/officeart/2005/8/quickstyle/simple1" qsCatId="simple" csTypeId="urn:microsoft.com/office/officeart/2005/8/colors/accent1_4" csCatId="accent1" phldr="1"/>
      <dgm:spPr/>
      <dgm:t>
        <a:bodyPr/>
        <a:lstStyle/>
        <a:p>
          <a:endParaRPr lang="it-IT"/>
        </a:p>
      </dgm:t>
    </dgm:pt>
    <dgm:pt modelId="{84EA86AE-9602-4DC6-8A89-9ABEC83B48E5}">
      <dgm:prSet phldrT="[Testo]"/>
      <dgm:spPr/>
      <dgm:t>
        <a:bodyPr/>
        <a:lstStyle/>
        <a:p>
          <a:r>
            <a:rPr lang="it-IT" dirty="0">
              <a:latin typeface="FIGC - Azzurri" panose="00000500000000000000" pitchFamily="50" charset="0"/>
            </a:rPr>
            <a:t>NORMATIVA</a:t>
          </a:r>
        </a:p>
      </dgm:t>
    </dgm:pt>
    <dgm:pt modelId="{A47634A0-3ACE-40F7-80E9-6ADBDDF340F7}" type="parTrans" cxnId="{C396FDB9-89D5-4A51-AE71-1DB5189D3620}">
      <dgm:prSet/>
      <dgm:spPr/>
      <dgm:t>
        <a:bodyPr/>
        <a:lstStyle/>
        <a:p>
          <a:endParaRPr lang="it-IT"/>
        </a:p>
      </dgm:t>
    </dgm:pt>
    <dgm:pt modelId="{9834CB00-1707-446D-898E-D260866A594B}" type="sibTrans" cxnId="{C396FDB9-89D5-4A51-AE71-1DB5189D3620}">
      <dgm:prSet/>
      <dgm:spPr/>
      <dgm:t>
        <a:bodyPr/>
        <a:lstStyle/>
        <a:p>
          <a:endParaRPr lang="it-IT"/>
        </a:p>
      </dgm:t>
    </dgm:pt>
    <dgm:pt modelId="{7EC86D01-1689-4D8E-B45F-57F53BD9946D}">
      <dgm:prSet phldrT="[Testo]" custT="1"/>
      <dgm:spPr/>
      <dgm:t>
        <a:bodyPr/>
        <a:lstStyle/>
        <a:p>
          <a:r>
            <a:rPr lang="it-IT" sz="1800" dirty="0">
              <a:latin typeface="FIGC - Azzurri" panose="00000500000000000000" pitchFamily="50" charset="0"/>
              <a:ea typeface="Times New Roman" panose="02020603050405020304" pitchFamily="18" charset="0"/>
            </a:rPr>
            <a:t>Il codice civile disciplina le scissioni </a:t>
          </a:r>
          <a:r>
            <a:rPr lang="it-IT" sz="1800" b="1" dirty="0">
              <a:solidFill>
                <a:srgbClr val="FFC000"/>
              </a:solidFill>
              <a:latin typeface="FIGC - Azzurri" panose="00000500000000000000" pitchFamily="50" charset="0"/>
              <a:ea typeface="Times New Roman" panose="02020603050405020304" pitchFamily="18" charset="0"/>
            </a:rPr>
            <a:t>tra Associazioni e Fondazioni</a:t>
          </a:r>
          <a:r>
            <a:rPr lang="it-IT" sz="1800" dirty="0">
              <a:latin typeface="FIGC - Azzurri" panose="00000500000000000000" pitchFamily="50" charset="0"/>
              <a:ea typeface="Times New Roman" panose="02020603050405020304" pitchFamily="18" charset="0"/>
            </a:rPr>
            <a:t> (</a:t>
          </a:r>
          <a:r>
            <a:rPr lang="it-IT" sz="1800" i="1" dirty="0">
              <a:latin typeface="FIGC - Azzurri" panose="00000500000000000000" pitchFamily="50" charset="0"/>
              <a:ea typeface="Times New Roman" panose="02020603050405020304" pitchFamily="18" charset="0"/>
            </a:rPr>
            <a:t>art. 42 bis</a:t>
          </a:r>
          <a:r>
            <a:rPr lang="it-IT" sz="1800" dirty="0">
              <a:latin typeface="FIGC - Azzurri" panose="00000500000000000000" pitchFamily="50" charset="0"/>
              <a:ea typeface="Times New Roman" panose="02020603050405020304" pitchFamily="18" charset="0"/>
            </a:rPr>
            <a:t>). </a:t>
          </a:r>
          <a:endParaRPr lang="it-IT" sz="1800" dirty="0"/>
        </a:p>
      </dgm:t>
    </dgm:pt>
    <dgm:pt modelId="{73712E1D-9C3D-49A5-8BEF-1F9D1C652323}" type="parTrans" cxnId="{07C05198-08CA-476D-8F08-74AFFBA0289F}">
      <dgm:prSet/>
      <dgm:spPr/>
      <dgm:t>
        <a:bodyPr/>
        <a:lstStyle/>
        <a:p>
          <a:endParaRPr lang="it-IT"/>
        </a:p>
      </dgm:t>
    </dgm:pt>
    <dgm:pt modelId="{221DB613-3787-4777-B615-10C6A3139087}" type="sibTrans" cxnId="{07C05198-08CA-476D-8F08-74AFFBA0289F}">
      <dgm:prSet/>
      <dgm:spPr/>
      <dgm:t>
        <a:bodyPr/>
        <a:lstStyle/>
        <a:p>
          <a:endParaRPr lang="it-IT"/>
        </a:p>
      </dgm:t>
    </dgm:pt>
    <dgm:pt modelId="{741BDB0E-F450-4B88-AC76-B57C125BF3E7}">
      <dgm:prSet phldrT="[Testo]"/>
      <dgm:spPr/>
      <dgm:t>
        <a:bodyPr/>
        <a:lstStyle/>
        <a:p>
          <a:r>
            <a:rPr lang="it-IT" dirty="0">
              <a:latin typeface="FIGC - Azzurri" panose="00000500000000000000" pitchFamily="50" charset="0"/>
            </a:rPr>
            <a:t>SOLUZIONE</a:t>
          </a:r>
        </a:p>
      </dgm:t>
    </dgm:pt>
    <dgm:pt modelId="{10A51ED2-EBF1-457D-BAFF-E1ED6FBE603D}" type="parTrans" cxnId="{A6C14662-5F49-4F61-A9B1-FC46F86D977F}">
      <dgm:prSet/>
      <dgm:spPr/>
      <dgm:t>
        <a:bodyPr/>
        <a:lstStyle/>
        <a:p>
          <a:endParaRPr lang="it-IT"/>
        </a:p>
      </dgm:t>
    </dgm:pt>
    <dgm:pt modelId="{C750249D-804D-4477-A480-765D50EA76BE}" type="sibTrans" cxnId="{A6C14662-5F49-4F61-A9B1-FC46F86D977F}">
      <dgm:prSet/>
      <dgm:spPr/>
      <dgm:t>
        <a:bodyPr/>
        <a:lstStyle/>
        <a:p>
          <a:endParaRPr lang="it-IT"/>
        </a:p>
      </dgm:t>
    </dgm:pt>
    <dgm:pt modelId="{C87BF6D3-7782-4835-B510-BA08A54959B5}">
      <dgm:prSet phldrT="[Testo]"/>
      <dgm:spPr/>
      <dgm:t>
        <a:bodyPr/>
        <a:lstStyle/>
        <a:p>
          <a:r>
            <a:rPr lang="it-IT" dirty="0">
              <a:solidFill>
                <a:schemeClr val="tx1"/>
              </a:solidFill>
              <a:latin typeface="FIGC - Azzurri" panose="00000500000000000000" pitchFamily="50" charset="0"/>
              <a:ea typeface="Times New Roman" panose="02020603050405020304" pitchFamily="18" charset="0"/>
            </a:rPr>
            <a:t>Una scissione tra un’ASD e una SSD sarebbe dunque possibile in due modi:</a:t>
          </a:r>
          <a:endParaRPr lang="it-IT" dirty="0">
            <a:solidFill>
              <a:schemeClr val="tx1"/>
            </a:solidFill>
          </a:endParaRPr>
        </a:p>
      </dgm:t>
    </dgm:pt>
    <dgm:pt modelId="{F18E52B3-2EE5-4D3A-AA58-9EFA2F3E9A39}" type="parTrans" cxnId="{20F44CE3-1C4B-4D42-9129-0248E9D33F4D}">
      <dgm:prSet/>
      <dgm:spPr/>
      <dgm:t>
        <a:bodyPr/>
        <a:lstStyle/>
        <a:p>
          <a:endParaRPr lang="it-IT"/>
        </a:p>
      </dgm:t>
    </dgm:pt>
    <dgm:pt modelId="{58589813-A83F-44FF-BB7A-1EFC16B5AC32}" type="sibTrans" cxnId="{20F44CE3-1C4B-4D42-9129-0248E9D33F4D}">
      <dgm:prSet/>
      <dgm:spPr/>
      <dgm:t>
        <a:bodyPr/>
        <a:lstStyle/>
        <a:p>
          <a:endParaRPr lang="it-IT"/>
        </a:p>
      </dgm:t>
    </dgm:pt>
    <dgm:pt modelId="{735ADA6E-84F6-4CD2-B10C-85B26A8829D4}">
      <dgm:prSet custT="1"/>
      <dgm:spPr/>
      <dgm:t>
        <a:bodyPr/>
        <a:lstStyle/>
        <a:p>
          <a:endParaRPr lang="it-IT" sz="1800" dirty="0">
            <a:solidFill>
              <a:prstClr val="black"/>
            </a:solidFill>
            <a:latin typeface="FIGC - Azzurri" panose="00000500000000000000" pitchFamily="50" charset="0"/>
            <a:ea typeface="Times New Roman" panose="02020603050405020304" pitchFamily="18" charset="0"/>
          </a:endParaRPr>
        </a:p>
      </dgm:t>
    </dgm:pt>
    <dgm:pt modelId="{968F0C1C-1920-4C08-B6BB-4BEF15BFD154}" type="parTrans" cxnId="{DFB5634C-33C0-4FD2-9306-3157E67E825D}">
      <dgm:prSet/>
      <dgm:spPr/>
      <dgm:t>
        <a:bodyPr/>
        <a:lstStyle/>
        <a:p>
          <a:endParaRPr lang="it-IT"/>
        </a:p>
      </dgm:t>
    </dgm:pt>
    <dgm:pt modelId="{5C195263-A1DB-43F1-9B18-A76BBD6D02B1}" type="sibTrans" cxnId="{DFB5634C-33C0-4FD2-9306-3157E67E825D}">
      <dgm:prSet/>
      <dgm:spPr/>
      <dgm:t>
        <a:bodyPr/>
        <a:lstStyle/>
        <a:p>
          <a:endParaRPr lang="it-IT"/>
        </a:p>
      </dgm:t>
    </dgm:pt>
    <dgm:pt modelId="{C2C74909-9B15-4732-A2C8-5741AE5C159D}">
      <dgm:prSet custT="1"/>
      <dgm:spPr/>
      <dgm:t>
        <a:bodyPr/>
        <a:lstStyle/>
        <a:p>
          <a:r>
            <a:rPr lang="it-IT" sz="1800" dirty="0">
              <a:latin typeface="FIGC - Azzurri" panose="00000500000000000000" pitchFamily="50" charset="0"/>
              <a:ea typeface="Times New Roman" panose="02020603050405020304" pitchFamily="18" charset="0"/>
            </a:rPr>
            <a:t>Ad oggi </a:t>
          </a:r>
          <a:r>
            <a:rPr lang="it-IT" sz="1800" b="1" dirty="0">
              <a:solidFill>
                <a:srgbClr val="FFC000"/>
              </a:solidFill>
              <a:latin typeface="FIGC - Azzurri" panose="00000500000000000000" pitchFamily="50" charset="0"/>
              <a:ea typeface="Times New Roman" panose="02020603050405020304" pitchFamily="18" charset="0"/>
            </a:rPr>
            <a:t>non esiste </a:t>
          </a:r>
          <a:r>
            <a:rPr lang="it-IT" sz="1800" dirty="0">
              <a:latin typeface="FIGC - Azzurri" panose="00000500000000000000" pitchFamily="50" charset="0"/>
              <a:ea typeface="Times New Roman" panose="02020603050405020304" pitchFamily="18" charset="0"/>
            </a:rPr>
            <a:t>una previsione normativa riguardante tali operazioni </a:t>
          </a:r>
          <a:r>
            <a:rPr lang="it-IT" sz="1800" b="1" dirty="0">
              <a:solidFill>
                <a:srgbClr val="FFC000"/>
              </a:solidFill>
              <a:latin typeface="FIGC - Azzurri" panose="00000500000000000000" pitchFamily="50" charset="0"/>
              <a:ea typeface="Times New Roman" panose="02020603050405020304" pitchFamily="18" charset="0"/>
            </a:rPr>
            <a:t>tra Associazioni e Società. </a:t>
          </a:r>
        </a:p>
      </dgm:t>
    </dgm:pt>
    <dgm:pt modelId="{92D49DF2-496B-4C49-8BE4-7EF87A814868}" type="parTrans" cxnId="{2496AA03-D1C5-44C1-B368-4911E652A835}">
      <dgm:prSet/>
      <dgm:spPr/>
      <dgm:t>
        <a:bodyPr/>
        <a:lstStyle/>
        <a:p>
          <a:endParaRPr lang="it-IT"/>
        </a:p>
      </dgm:t>
    </dgm:pt>
    <dgm:pt modelId="{BC652FC9-20F5-43A9-BB91-FAFD6FDC300A}" type="sibTrans" cxnId="{2496AA03-D1C5-44C1-B368-4911E652A835}">
      <dgm:prSet/>
      <dgm:spPr/>
      <dgm:t>
        <a:bodyPr/>
        <a:lstStyle/>
        <a:p>
          <a:endParaRPr lang="it-IT"/>
        </a:p>
      </dgm:t>
    </dgm:pt>
    <dgm:pt modelId="{50964451-A8BF-4DB5-9CEE-C92069B33B5B}">
      <dgm:prSet/>
      <dgm:spPr/>
      <dgm:t>
        <a:bodyPr/>
        <a:lstStyle/>
        <a:p>
          <a:endParaRPr lang="it-IT" dirty="0">
            <a:solidFill>
              <a:schemeClr val="tx1"/>
            </a:solidFill>
            <a:latin typeface="FIGC - Azzurri" panose="00000500000000000000" pitchFamily="50" charset="0"/>
            <a:ea typeface="Times New Roman" panose="02020603050405020304" pitchFamily="18" charset="0"/>
          </a:endParaRPr>
        </a:p>
      </dgm:t>
    </dgm:pt>
    <dgm:pt modelId="{70133DE9-02A6-44A5-A7E7-5CF0766228FD}" type="parTrans" cxnId="{9E82CADD-DCEF-46C9-BE1F-62A395137F5B}">
      <dgm:prSet/>
      <dgm:spPr/>
      <dgm:t>
        <a:bodyPr/>
        <a:lstStyle/>
        <a:p>
          <a:endParaRPr lang="it-IT"/>
        </a:p>
      </dgm:t>
    </dgm:pt>
    <dgm:pt modelId="{C22A2E8E-5398-40FE-82A4-EEFBEF1E9AFD}" type="sibTrans" cxnId="{9E82CADD-DCEF-46C9-BE1F-62A395137F5B}">
      <dgm:prSet/>
      <dgm:spPr/>
      <dgm:t>
        <a:bodyPr/>
        <a:lstStyle/>
        <a:p>
          <a:endParaRPr lang="it-IT"/>
        </a:p>
      </dgm:t>
    </dgm:pt>
    <dgm:pt modelId="{16FCDB48-90F3-4919-9DF5-652985938692}">
      <dgm:prSet/>
      <dgm:spPr/>
      <dgm:t>
        <a:bodyPr/>
        <a:lstStyle/>
        <a:p>
          <a:r>
            <a:rPr lang="it-IT" dirty="0">
              <a:solidFill>
                <a:schemeClr val="tx1"/>
              </a:solidFill>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dgm:t>
    </dgm:pt>
    <dgm:pt modelId="{CA454161-6809-4B35-B1EE-07E4263AC8A5}" type="parTrans" cxnId="{70F5A32D-0EB2-45B6-8A67-DE3CF9A5E657}">
      <dgm:prSet/>
      <dgm:spPr/>
      <dgm:t>
        <a:bodyPr/>
        <a:lstStyle/>
        <a:p>
          <a:endParaRPr lang="it-IT"/>
        </a:p>
      </dgm:t>
    </dgm:pt>
    <dgm:pt modelId="{8CB283BC-A32C-4F70-9A52-573951299170}" type="sibTrans" cxnId="{70F5A32D-0EB2-45B6-8A67-DE3CF9A5E657}">
      <dgm:prSet/>
      <dgm:spPr/>
      <dgm:t>
        <a:bodyPr/>
        <a:lstStyle/>
        <a:p>
          <a:endParaRPr lang="it-IT"/>
        </a:p>
      </dgm:t>
    </dgm:pt>
    <dgm:pt modelId="{C28D805D-99E5-4E00-AD11-3A0640228098}">
      <dgm:prSet/>
      <dgm:spPr/>
      <dgm:t>
        <a:bodyPr/>
        <a:lstStyle/>
        <a:p>
          <a:endParaRPr lang="it-IT" dirty="0">
            <a:solidFill>
              <a:schemeClr val="tx1"/>
            </a:solidFill>
            <a:latin typeface="FIGC - Azzurri" panose="00000500000000000000" pitchFamily="50" charset="0"/>
            <a:ea typeface="Times New Roman" panose="02020603050405020304" pitchFamily="18" charset="0"/>
          </a:endParaRPr>
        </a:p>
      </dgm:t>
    </dgm:pt>
    <dgm:pt modelId="{887BB383-084E-4DFF-B4F7-77D7EA3F875E}" type="parTrans" cxnId="{27149B2A-DB60-4E65-8818-791923A558C5}">
      <dgm:prSet/>
      <dgm:spPr/>
      <dgm:t>
        <a:bodyPr/>
        <a:lstStyle/>
        <a:p>
          <a:endParaRPr lang="it-IT"/>
        </a:p>
      </dgm:t>
    </dgm:pt>
    <dgm:pt modelId="{561FDC25-32F5-423D-8729-091A3C862FAE}" type="sibTrans" cxnId="{27149B2A-DB60-4E65-8818-791923A558C5}">
      <dgm:prSet/>
      <dgm:spPr/>
      <dgm:t>
        <a:bodyPr/>
        <a:lstStyle/>
        <a:p>
          <a:endParaRPr lang="it-IT"/>
        </a:p>
      </dgm:t>
    </dgm:pt>
    <dgm:pt modelId="{5BD78166-64ED-4BBC-9690-D9C17371E919}">
      <dgm:prSet/>
      <dgm:spPr/>
      <dgm:t>
        <a:bodyPr/>
        <a:lstStyle/>
        <a:p>
          <a:r>
            <a:rPr lang="it-IT" dirty="0">
              <a:solidFill>
                <a:schemeClr val="tx1"/>
              </a:solidFill>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scissione.</a:t>
          </a:r>
        </a:p>
      </dgm:t>
    </dgm:pt>
    <dgm:pt modelId="{8A119748-453D-4AF5-AFE6-8AC45D185B07}" type="parTrans" cxnId="{9530DD06-99A2-4D45-9543-41DE87035233}">
      <dgm:prSet/>
      <dgm:spPr/>
      <dgm:t>
        <a:bodyPr/>
        <a:lstStyle/>
        <a:p>
          <a:endParaRPr lang="it-IT"/>
        </a:p>
      </dgm:t>
    </dgm:pt>
    <dgm:pt modelId="{5348E038-9E86-475D-9AB7-8E784D57446F}" type="sibTrans" cxnId="{9530DD06-99A2-4D45-9543-41DE87035233}">
      <dgm:prSet/>
      <dgm:spPr/>
      <dgm:t>
        <a:bodyPr/>
        <a:lstStyle/>
        <a:p>
          <a:endParaRPr lang="it-IT"/>
        </a:p>
      </dgm:t>
    </dgm:pt>
    <dgm:pt modelId="{99D376F4-3395-4F3C-BC25-3F7873CB9369}">
      <dgm:prSet/>
      <dgm:spPr/>
      <dgm:t>
        <a:bodyPr/>
        <a:lstStyle/>
        <a:p>
          <a:endParaRPr lang="it-IT" dirty="0">
            <a:solidFill>
              <a:prstClr val="black"/>
            </a:solidFill>
            <a:latin typeface="FIGC - Azzurri" panose="00000500000000000000" pitchFamily="50" charset="0"/>
            <a:ea typeface="Times New Roman" panose="02020603050405020304" pitchFamily="18" charset="0"/>
          </a:endParaRPr>
        </a:p>
      </dgm:t>
    </dgm:pt>
    <dgm:pt modelId="{1DC50DE4-6E63-4CEC-9AFE-C4CE32A0BAE4}" type="parTrans" cxnId="{09CCB3BE-DAC7-47BB-99C3-2786C4E3EAD9}">
      <dgm:prSet/>
      <dgm:spPr/>
      <dgm:t>
        <a:bodyPr/>
        <a:lstStyle/>
        <a:p>
          <a:endParaRPr lang="it-IT"/>
        </a:p>
      </dgm:t>
    </dgm:pt>
    <dgm:pt modelId="{7B1BC505-2899-42B1-8575-AF9257D49F65}" type="sibTrans" cxnId="{09CCB3BE-DAC7-47BB-99C3-2786C4E3EAD9}">
      <dgm:prSet/>
      <dgm:spPr/>
      <dgm:t>
        <a:bodyPr/>
        <a:lstStyle/>
        <a:p>
          <a:endParaRPr lang="it-IT"/>
        </a:p>
      </dgm:t>
    </dgm:pt>
    <dgm:pt modelId="{550AD780-5F64-4658-953D-5E8BDFDF8FD8}" type="pres">
      <dgm:prSet presAssocID="{08F5C2AC-57AD-41CD-9476-4ECF4D7EA5D9}" presName="linearFlow" presStyleCnt="0">
        <dgm:presLayoutVars>
          <dgm:dir/>
          <dgm:animLvl val="lvl"/>
          <dgm:resizeHandles/>
        </dgm:presLayoutVars>
      </dgm:prSet>
      <dgm:spPr/>
    </dgm:pt>
    <dgm:pt modelId="{48AD64C3-DCEE-436D-9839-3A0EF57C2B3D}" type="pres">
      <dgm:prSet presAssocID="{84EA86AE-9602-4DC6-8A89-9ABEC83B48E5}" presName="compositeNode" presStyleCnt="0">
        <dgm:presLayoutVars>
          <dgm:bulletEnabled val="1"/>
        </dgm:presLayoutVars>
      </dgm:prSet>
      <dgm:spPr/>
    </dgm:pt>
    <dgm:pt modelId="{11CF1D15-7DBE-4E06-B106-3BD2E3B73247}" type="pres">
      <dgm:prSet presAssocID="{84EA86AE-9602-4DC6-8A89-9ABEC83B48E5}"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F4FEA58-DCD0-4BDD-8FD9-B66AB39DCAAD}" type="pres">
      <dgm:prSet presAssocID="{84EA86AE-9602-4DC6-8A89-9ABEC83B48E5}" presName="childNode" presStyleLbl="node1" presStyleIdx="0" presStyleCnt="2">
        <dgm:presLayoutVars>
          <dgm:bulletEnabled val="1"/>
        </dgm:presLayoutVars>
      </dgm:prSet>
      <dgm:spPr/>
    </dgm:pt>
    <dgm:pt modelId="{57721446-CEDB-4019-A478-67E79D0594AD}" type="pres">
      <dgm:prSet presAssocID="{84EA86AE-9602-4DC6-8A89-9ABEC83B48E5}" presName="parentNode" presStyleLbl="revTx" presStyleIdx="0" presStyleCnt="2">
        <dgm:presLayoutVars>
          <dgm:chMax val="0"/>
          <dgm:bulletEnabled val="1"/>
        </dgm:presLayoutVars>
      </dgm:prSet>
      <dgm:spPr/>
    </dgm:pt>
    <dgm:pt modelId="{8FB8490A-0618-4BD8-8162-A1253795719F}" type="pres">
      <dgm:prSet presAssocID="{9834CB00-1707-446D-898E-D260866A594B}" presName="sibTrans" presStyleCnt="0"/>
      <dgm:spPr/>
    </dgm:pt>
    <dgm:pt modelId="{D086A8C1-5A73-4F83-8C20-CA1336AAA901}" type="pres">
      <dgm:prSet presAssocID="{741BDB0E-F450-4B88-AC76-B57C125BF3E7}" presName="compositeNode" presStyleCnt="0">
        <dgm:presLayoutVars>
          <dgm:bulletEnabled val="1"/>
        </dgm:presLayoutVars>
      </dgm:prSet>
      <dgm:spPr/>
    </dgm:pt>
    <dgm:pt modelId="{3EABC0CB-1FD7-46B2-894D-21AF893DAB10}" type="pres">
      <dgm:prSet presAssocID="{741BDB0E-F450-4B88-AC76-B57C125BF3E7}"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5D407B7-69D6-425F-8463-80BE204395FE}" type="pres">
      <dgm:prSet presAssocID="{741BDB0E-F450-4B88-AC76-B57C125BF3E7}" presName="childNode" presStyleLbl="node1" presStyleIdx="1" presStyleCnt="2">
        <dgm:presLayoutVars>
          <dgm:bulletEnabled val="1"/>
        </dgm:presLayoutVars>
      </dgm:prSet>
      <dgm:spPr/>
    </dgm:pt>
    <dgm:pt modelId="{F24D1849-D7AE-432D-8C2F-149A0D91F566}" type="pres">
      <dgm:prSet presAssocID="{741BDB0E-F450-4B88-AC76-B57C125BF3E7}" presName="parentNode" presStyleLbl="revTx" presStyleIdx="1" presStyleCnt="2">
        <dgm:presLayoutVars>
          <dgm:chMax val="0"/>
          <dgm:bulletEnabled val="1"/>
        </dgm:presLayoutVars>
      </dgm:prSet>
      <dgm:spPr/>
    </dgm:pt>
  </dgm:ptLst>
  <dgm:cxnLst>
    <dgm:cxn modelId="{2496AA03-D1C5-44C1-B368-4911E652A835}" srcId="{735ADA6E-84F6-4CD2-B10C-85B26A8829D4}" destId="{C2C74909-9B15-4732-A2C8-5741AE5C159D}" srcOrd="0" destOrd="0" parTransId="{92D49DF2-496B-4C49-8BE4-7EF87A814868}" sibTransId="{BC652FC9-20F5-43A9-BB91-FAFD6FDC300A}"/>
    <dgm:cxn modelId="{9530DD06-99A2-4D45-9543-41DE87035233}" srcId="{C28D805D-99E5-4E00-AD11-3A0640228098}" destId="{5BD78166-64ED-4BBC-9690-D9C17371E919}" srcOrd="0" destOrd="0" parTransId="{8A119748-453D-4AF5-AFE6-8AC45D185B07}" sibTransId="{5348E038-9E86-475D-9AB7-8E784D57446F}"/>
    <dgm:cxn modelId="{13044D0A-6648-47F1-9447-EE01F7D4F9CE}" type="presOf" srcId="{C87BF6D3-7782-4835-B510-BA08A54959B5}" destId="{D5D407B7-69D6-425F-8463-80BE204395FE}" srcOrd="0" destOrd="0" presId="urn:microsoft.com/office/officeart/2005/8/layout/hList2#2"/>
    <dgm:cxn modelId="{28561E27-561F-4598-B38D-8416BFD6E827}" type="presOf" srcId="{84EA86AE-9602-4DC6-8A89-9ABEC83B48E5}" destId="{57721446-CEDB-4019-A478-67E79D0594AD}" srcOrd="0" destOrd="0" presId="urn:microsoft.com/office/officeart/2005/8/layout/hList2#2"/>
    <dgm:cxn modelId="{27149B2A-DB60-4E65-8818-791923A558C5}" srcId="{741BDB0E-F450-4B88-AC76-B57C125BF3E7}" destId="{C28D805D-99E5-4E00-AD11-3A0640228098}" srcOrd="2" destOrd="0" parTransId="{887BB383-084E-4DFF-B4F7-77D7EA3F875E}" sibTransId="{561FDC25-32F5-423D-8729-091A3C862FAE}"/>
    <dgm:cxn modelId="{70F5A32D-0EB2-45B6-8A67-DE3CF9A5E657}" srcId="{50964451-A8BF-4DB5-9CEE-C92069B33B5B}" destId="{16FCDB48-90F3-4919-9DF5-652985938692}" srcOrd="0" destOrd="0" parTransId="{CA454161-6809-4B35-B1EE-07E4263AC8A5}" sibTransId="{8CB283BC-A32C-4F70-9A52-573951299170}"/>
    <dgm:cxn modelId="{4DB3F83F-C235-4B2C-AE47-A188EF9341D0}" type="presOf" srcId="{5BD78166-64ED-4BBC-9690-D9C17371E919}" destId="{D5D407B7-69D6-425F-8463-80BE204395FE}" srcOrd="0" destOrd="4" presId="urn:microsoft.com/office/officeart/2005/8/layout/hList2#2"/>
    <dgm:cxn modelId="{A6C14662-5F49-4F61-A9B1-FC46F86D977F}" srcId="{08F5C2AC-57AD-41CD-9476-4ECF4D7EA5D9}" destId="{741BDB0E-F450-4B88-AC76-B57C125BF3E7}" srcOrd="1" destOrd="0" parTransId="{10A51ED2-EBF1-457D-BAFF-E1ED6FBE603D}" sibTransId="{C750249D-804D-4477-A480-765D50EA76BE}"/>
    <dgm:cxn modelId="{B7CF6942-5E44-44FC-977D-DD7FAA7BFBDF}" type="presOf" srcId="{99D376F4-3395-4F3C-BC25-3F7873CB9369}" destId="{D5D407B7-69D6-425F-8463-80BE204395FE}" srcOrd="0" destOrd="5" presId="urn:microsoft.com/office/officeart/2005/8/layout/hList2#2"/>
    <dgm:cxn modelId="{94B2C863-69EB-4D66-845F-DE50B1EECDD0}" type="presOf" srcId="{C28D805D-99E5-4E00-AD11-3A0640228098}" destId="{D5D407B7-69D6-425F-8463-80BE204395FE}" srcOrd="0" destOrd="3" presId="urn:microsoft.com/office/officeart/2005/8/layout/hList2#2"/>
    <dgm:cxn modelId="{DFB5634C-33C0-4FD2-9306-3157E67E825D}" srcId="{84EA86AE-9602-4DC6-8A89-9ABEC83B48E5}" destId="{735ADA6E-84F6-4CD2-B10C-85B26A8829D4}" srcOrd="1" destOrd="0" parTransId="{968F0C1C-1920-4C08-B6BB-4BEF15BFD154}" sibTransId="{5C195263-A1DB-43F1-9B18-A76BBD6D02B1}"/>
    <dgm:cxn modelId="{07C05198-08CA-476D-8F08-74AFFBA0289F}" srcId="{84EA86AE-9602-4DC6-8A89-9ABEC83B48E5}" destId="{7EC86D01-1689-4D8E-B45F-57F53BD9946D}" srcOrd="0" destOrd="0" parTransId="{73712E1D-9C3D-49A5-8BEF-1F9D1C652323}" sibTransId="{221DB613-3787-4777-B615-10C6A3139087}"/>
    <dgm:cxn modelId="{88BA88A8-1F85-4865-9284-4F799473A55A}" type="presOf" srcId="{735ADA6E-84F6-4CD2-B10C-85B26A8829D4}" destId="{FF4FEA58-DCD0-4BDD-8FD9-B66AB39DCAAD}" srcOrd="0" destOrd="1" presId="urn:microsoft.com/office/officeart/2005/8/layout/hList2#2"/>
    <dgm:cxn modelId="{D3463DB8-8958-4223-8EA4-73EF13E9EBEC}" type="presOf" srcId="{08F5C2AC-57AD-41CD-9476-4ECF4D7EA5D9}" destId="{550AD780-5F64-4658-953D-5E8BDFDF8FD8}" srcOrd="0" destOrd="0" presId="urn:microsoft.com/office/officeart/2005/8/layout/hList2#2"/>
    <dgm:cxn modelId="{C396FDB9-89D5-4A51-AE71-1DB5189D3620}" srcId="{08F5C2AC-57AD-41CD-9476-4ECF4D7EA5D9}" destId="{84EA86AE-9602-4DC6-8A89-9ABEC83B48E5}" srcOrd="0" destOrd="0" parTransId="{A47634A0-3ACE-40F7-80E9-6ADBDDF340F7}" sibTransId="{9834CB00-1707-446D-898E-D260866A594B}"/>
    <dgm:cxn modelId="{09CCB3BE-DAC7-47BB-99C3-2786C4E3EAD9}" srcId="{C28D805D-99E5-4E00-AD11-3A0640228098}" destId="{99D376F4-3395-4F3C-BC25-3F7873CB9369}" srcOrd="1" destOrd="0" parTransId="{1DC50DE4-6E63-4CEC-9AFE-C4CE32A0BAE4}" sibTransId="{7B1BC505-2899-42B1-8575-AF9257D49F65}"/>
    <dgm:cxn modelId="{5BA68CC8-3AD2-4E8A-A44F-B41A7551256E}" type="presOf" srcId="{741BDB0E-F450-4B88-AC76-B57C125BF3E7}" destId="{F24D1849-D7AE-432D-8C2F-149A0D91F566}" srcOrd="0" destOrd="0" presId="urn:microsoft.com/office/officeart/2005/8/layout/hList2#2"/>
    <dgm:cxn modelId="{9E82CADD-DCEF-46C9-BE1F-62A395137F5B}" srcId="{741BDB0E-F450-4B88-AC76-B57C125BF3E7}" destId="{50964451-A8BF-4DB5-9CEE-C92069B33B5B}" srcOrd="1" destOrd="0" parTransId="{70133DE9-02A6-44A5-A7E7-5CF0766228FD}" sibTransId="{C22A2E8E-5398-40FE-82A4-EEFBEF1E9AFD}"/>
    <dgm:cxn modelId="{5654FDE1-5E26-4DA2-9CFD-70A44992DA44}" type="presOf" srcId="{50964451-A8BF-4DB5-9CEE-C92069B33B5B}" destId="{D5D407B7-69D6-425F-8463-80BE204395FE}" srcOrd="0" destOrd="1" presId="urn:microsoft.com/office/officeart/2005/8/layout/hList2#2"/>
    <dgm:cxn modelId="{20F44CE3-1C4B-4D42-9129-0248E9D33F4D}" srcId="{741BDB0E-F450-4B88-AC76-B57C125BF3E7}" destId="{C87BF6D3-7782-4835-B510-BA08A54959B5}" srcOrd="0" destOrd="0" parTransId="{F18E52B3-2EE5-4D3A-AA58-9EFA2F3E9A39}" sibTransId="{58589813-A83F-44FF-BB7A-1EFC16B5AC32}"/>
    <dgm:cxn modelId="{F30D06E4-5317-4FB0-B0A9-62D36E8E87BD}" type="presOf" srcId="{C2C74909-9B15-4732-A2C8-5741AE5C159D}" destId="{FF4FEA58-DCD0-4BDD-8FD9-B66AB39DCAAD}" srcOrd="0" destOrd="2" presId="urn:microsoft.com/office/officeart/2005/8/layout/hList2#2"/>
    <dgm:cxn modelId="{0DCC1EF4-2716-4102-867A-E0E6EE4F1664}" type="presOf" srcId="{16FCDB48-90F3-4919-9DF5-652985938692}" destId="{D5D407B7-69D6-425F-8463-80BE204395FE}" srcOrd="0" destOrd="2" presId="urn:microsoft.com/office/officeart/2005/8/layout/hList2#2"/>
    <dgm:cxn modelId="{32E7C4F5-E630-4409-A00A-427D188B8FE5}" type="presOf" srcId="{7EC86D01-1689-4D8E-B45F-57F53BD9946D}" destId="{FF4FEA58-DCD0-4BDD-8FD9-B66AB39DCAAD}" srcOrd="0" destOrd="0" presId="urn:microsoft.com/office/officeart/2005/8/layout/hList2#2"/>
    <dgm:cxn modelId="{B19EE531-5DE8-4BF4-8732-65C8250E442D}" type="presParOf" srcId="{550AD780-5F64-4658-953D-5E8BDFDF8FD8}" destId="{48AD64C3-DCEE-436D-9839-3A0EF57C2B3D}" srcOrd="0" destOrd="0" presId="urn:microsoft.com/office/officeart/2005/8/layout/hList2#2"/>
    <dgm:cxn modelId="{43143A6D-8F80-430A-BFEA-1AE5F0AB2379}" type="presParOf" srcId="{48AD64C3-DCEE-436D-9839-3A0EF57C2B3D}" destId="{11CF1D15-7DBE-4E06-B106-3BD2E3B73247}" srcOrd="0" destOrd="0" presId="urn:microsoft.com/office/officeart/2005/8/layout/hList2#2"/>
    <dgm:cxn modelId="{F042A40B-A217-46B6-813E-7562C2D97DB5}" type="presParOf" srcId="{48AD64C3-DCEE-436D-9839-3A0EF57C2B3D}" destId="{FF4FEA58-DCD0-4BDD-8FD9-B66AB39DCAAD}" srcOrd="1" destOrd="0" presId="urn:microsoft.com/office/officeart/2005/8/layout/hList2#2"/>
    <dgm:cxn modelId="{51A427B7-4196-4A14-981F-F89364739CB4}" type="presParOf" srcId="{48AD64C3-DCEE-436D-9839-3A0EF57C2B3D}" destId="{57721446-CEDB-4019-A478-67E79D0594AD}" srcOrd="2" destOrd="0" presId="urn:microsoft.com/office/officeart/2005/8/layout/hList2#2"/>
    <dgm:cxn modelId="{C8C88F05-60DE-4950-B045-8501F1014D1C}" type="presParOf" srcId="{550AD780-5F64-4658-953D-5E8BDFDF8FD8}" destId="{8FB8490A-0618-4BD8-8162-A1253795719F}" srcOrd="1" destOrd="0" presId="urn:microsoft.com/office/officeart/2005/8/layout/hList2#2"/>
    <dgm:cxn modelId="{BFE42CE7-92DA-42D9-ABBF-40A6FAF40EE2}" type="presParOf" srcId="{550AD780-5F64-4658-953D-5E8BDFDF8FD8}" destId="{D086A8C1-5A73-4F83-8C20-CA1336AAA901}" srcOrd="2" destOrd="0" presId="urn:microsoft.com/office/officeart/2005/8/layout/hList2#2"/>
    <dgm:cxn modelId="{70DDECDF-080E-43B8-99CF-571DAC02B7AC}" type="presParOf" srcId="{D086A8C1-5A73-4F83-8C20-CA1336AAA901}" destId="{3EABC0CB-1FD7-46B2-894D-21AF893DAB10}" srcOrd="0" destOrd="0" presId="urn:microsoft.com/office/officeart/2005/8/layout/hList2#2"/>
    <dgm:cxn modelId="{C11998B6-A168-4014-AA8D-42BC9AF9AC32}" type="presParOf" srcId="{D086A8C1-5A73-4F83-8C20-CA1336AAA901}" destId="{D5D407B7-69D6-425F-8463-80BE204395FE}" srcOrd="1" destOrd="0" presId="urn:microsoft.com/office/officeart/2005/8/layout/hList2#2"/>
    <dgm:cxn modelId="{CAC85F40-1B5A-4E25-B723-EA8EB5953A8E}" type="presParOf" srcId="{D086A8C1-5A73-4F83-8C20-CA1336AAA901}" destId="{F24D1849-D7AE-432D-8C2F-149A0D91F566}"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D0ACC-5307-41F6-B8CD-112831EF77E7}">
      <dsp:nvSpPr>
        <dsp:cNvPr id="0" name=""/>
        <dsp:cNvSpPr/>
      </dsp:nvSpPr>
      <dsp:spPr>
        <a:xfrm>
          <a:off x="369452" y="0"/>
          <a:ext cx="560830" cy="560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EBD21-1AFC-43C5-9196-6934351F7A50}">
      <dsp:nvSpPr>
        <dsp:cNvPr id="0" name=""/>
        <dsp:cNvSpPr/>
      </dsp:nvSpPr>
      <dsp:spPr>
        <a:xfrm>
          <a:off x="36935" y="585836"/>
          <a:ext cx="1246289"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Sede legale</a:t>
          </a:r>
          <a:r>
            <a:rPr lang="it-IT" sz="1600" kern="1200" dirty="0">
              <a:latin typeface="FIGC - Azzurri" panose="00000500000000000000" pitchFamily="50" charset="0"/>
            </a:rPr>
            <a:t>.</a:t>
          </a:r>
          <a:endParaRPr lang="en-US" sz="1600" kern="1200" dirty="0">
            <a:latin typeface="FIGC - Azzurri" panose="00000500000000000000" pitchFamily="50" charset="0"/>
          </a:endParaRPr>
        </a:p>
      </dsp:txBody>
      <dsp:txXfrm>
        <a:off x="36935" y="585836"/>
        <a:ext cx="1246289" cy="1092450"/>
      </dsp:txXfrm>
    </dsp:sp>
    <dsp:sp modelId="{5B8C293D-33D6-4360-A40B-4DB5A826FD36}">
      <dsp:nvSpPr>
        <dsp:cNvPr id="0" name=""/>
        <dsp:cNvSpPr/>
      </dsp:nvSpPr>
      <dsp:spPr>
        <a:xfrm>
          <a:off x="2967761" y="0"/>
          <a:ext cx="560830" cy="560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41580-3A0A-4221-BB92-0428D4CD4875}">
      <dsp:nvSpPr>
        <dsp:cNvPr id="0" name=""/>
        <dsp:cNvSpPr/>
      </dsp:nvSpPr>
      <dsp:spPr>
        <a:xfrm>
          <a:off x="1330683" y="600366"/>
          <a:ext cx="3801867"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L'oggetto sociale, con specifico riferimento all'esercizio </a:t>
          </a:r>
          <a:r>
            <a:rPr lang="it-IT" sz="1400" b="1" u="sng" kern="1200" dirty="0">
              <a:latin typeface="FIGC - Azzurri Light" panose="00000400000000000000" pitchFamily="50" charset="0"/>
            </a:rPr>
            <a:t>in via stabile e principale </a:t>
          </a:r>
          <a:r>
            <a:rPr lang="it-IT" sz="1400" kern="1200" dirty="0">
              <a:latin typeface="FIGC - Azzurri Light" panose="00000400000000000000" pitchFamily="50" charset="0"/>
            </a:rPr>
            <a:t>dell'organizzazione e gestione di attività sportive dilettantistiche, ivi comprese la formazione, la didattica, la preparazione e l'assistenza all'attività sportiva dilettantistica. Attività diverse devono essere consentite dall'atto costitutivo o dallo statuto ed avere carattere secondario e strumentale rispetto alle attività istituzionali. * inapplicabilità agli enti del terzo settore iscritti al R.U.N.T.S.</a:t>
          </a:r>
          <a:endParaRPr lang="en-US" sz="1400" kern="1200" dirty="0">
            <a:latin typeface="FIGC - Azzurri Light" panose="00000400000000000000" pitchFamily="50" charset="0"/>
          </a:endParaRPr>
        </a:p>
      </dsp:txBody>
      <dsp:txXfrm>
        <a:off x="1330683" y="600366"/>
        <a:ext cx="3801867" cy="1092450"/>
      </dsp:txXfrm>
    </dsp:sp>
    <dsp:sp modelId="{D2DBC30D-27E9-435E-9986-622EBC90F530}">
      <dsp:nvSpPr>
        <dsp:cNvPr id="0" name=""/>
        <dsp:cNvSpPr/>
      </dsp:nvSpPr>
      <dsp:spPr>
        <a:xfrm>
          <a:off x="5869473" y="0"/>
          <a:ext cx="560830" cy="560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9D052-64EC-4471-86F9-DD0239796E8E}">
      <dsp:nvSpPr>
        <dsp:cNvPr id="0" name=""/>
        <dsp:cNvSpPr/>
      </dsp:nvSpPr>
      <dsp:spPr>
        <a:xfrm>
          <a:off x="5377358" y="646904"/>
          <a:ext cx="1552614"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L'attribuzione della rappresentanza legale dell'associazione.</a:t>
          </a:r>
          <a:endParaRPr lang="en-US" sz="1400" kern="1200" dirty="0">
            <a:latin typeface="FIGC - Azzurri Light" panose="00000400000000000000" pitchFamily="50" charset="0"/>
          </a:endParaRPr>
        </a:p>
      </dsp:txBody>
      <dsp:txXfrm>
        <a:off x="5377358" y="646904"/>
        <a:ext cx="1552614" cy="1092450"/>
      </dsp:txXfrm>
    </dsp:sp>
    <dsp:sp modelId="{80A20EAE-F217-4D7A-9D64-0A7FD77FF915}">
      <dsp:nvSpPr>
        <dsp:cNvPr id="0" name=""/>
        <dsp:cNvSpPr/>
      </dsp:nvSpPr>
      <dsp:spPr>
        <a:xfrm>
          <a:off x="7483212" y="9237"/>
          <a:ext cx="560830" cy="560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B5BE3-8330-449D-BB28-BECEA74A95D7}">
      <dsp:nvSpPr>
        <dsp:cNvPr id="0" name=""/>
        <dsp:cNvSpPr/>
      </dsp:nvSpPr>
      <dsp:spPr>
        <a:xfrm>
          <a:off x="7257435" y="676291"/>
          <a:ext cx="1246289"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a:latin typeface="FIGC - Azzurri Light" panose="00000400000000000000" pitchFamily="50" charset="0"/>
            </a:rPr>
            <a:t>L’assenza di fini di lucro.</a:t>
          </a:r>
          <a:endParaRPr lang="en-US" sz="1400" kern="1200" dirty="0">
            <a:latin typeface="FIGC - Azzurri Light" panose="00000400000000000000" pitchFamily="50" charset="0"/>
          </a:endParaRPr>
        </a:p>
      </dsp:txBody>
      <dsp:txXfrm>
        <a:off x="7257435" y="676291"/>
        <a:ext cx="1246289" cy="1092450"/>
      </dsp:txXfrm>
    </dsp:sp>
    <dsp:sp modelId="{2CA5397D-11C9-49B4-96BC-57757FBB3908}">
      <dsp:nvSpPr>
        <dsp:cNvPr id="0" name=""/>
        <dsp:cNvSpPr/>
      </dsp:nvSpPr>
      <dsp:spPr>
        <a:xfrm>
          <a:off x="9956180" y="0"/>
          <a:ext cx="560830" cy="5608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D2A90-3022-4D25-B4CB-CF0E17C47694}">
      <dsp:nvSpPr>
        <dsp:cNvPr id="0" name=""/>
        <dsp:cNvSpPr/>
      </dsp:nvSpPr>
      <dsp:spPr>
        <a:xfrm>
          <a:off x="8861384" y="704454"/>
          <a:ext cx="3008267"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Le norme sull'ordinamento interno ispirato a principi di democrazia e di uguaglianza dei diritti di tutti gli associati, con la previsione dell'elettività delle cariche sociali, fatte salve le società sportive che assumono la forma societaria, per le quali si applicano le disposizioni del codice civile.</a:t>
          </a:r>
          <a:endParaRPr lang="en-US" sz="1400" kern="1200" dirty="0">
            <a:latin typeface="FIGC - Azzurri Light" panose="00000400000000000000" pitchFamily="50" charset="0"/>
          </a:endParaRPr>
        </a:p>
      </dsp:txBody>
      <dsp:txXfrm>
        <a:off x="8861384" y="704454"/>
        <a:ext cx="3008267" cy="1092450"/>
      </dsp:txXfrm>
    </dsp:sp>
    <dsp:sp modelId="{B41FC4BE-E25B-4A19-B3F6-C9384F98AC87}">
      <dsp:nvSpPr>
        <dsp:cNvPr id="0" name=""/>
        <dsp:cNvSpPr/>
      </dsp:nvSpPr>
      <dsp:spPr>
        <a:xfrm>
          <a:off x="1649902" y="3032109"/>
          <a:ext cx="560830" cy="5608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FAE2D-F60E-46AB-8E06-061ED15B0529}">
      <dsp:nvSpPr>
        <dsp:cNvPr id="0" name=""/>
        <dsp:cNvSpPr/>
      </dsp:nvSpPr>
      <dsp:spPr>
        <a:xfrm>
          <a:off x="254842" y="3634091"/>
          <a:ext cx="3350947"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L'obbligo di redazione di rendiconti economico-finanziari, nonché le modalità di approvazione degli stessi da parte degli organi statutari.</a:t>
          </a:r>
          <a:endParaRPr lang="en-US" sz="1400" kern="1200" dirty="0">
            <a:latin typeface="FIGC - Azzurri Light" panose="00000400000000000000" pitchFamily="50" charset="0"/>
          </a:endParaRPr>
        </a:p>
      </dsp:txBody>
      <dsp:txXfrm>
        <a:off x="254842" y="3634091"/>
        <a:ext cx="3350947" cy="1092450"/>
      </dsp:txXfrm>
    </dsp:sp>
    <dsp:sp modelId="{D546F51D-CB41-4E98-8186-8C52BDAF5414}">
      <dsp:nvSpPr>
        <dsp:cNvPr id="0" name=""/>
        <dsp:cNvSpPr/>
      </dsp:nvSpPr>
      <dsp:spPr>
        <a:xfrm>
          <a:off x="4664161" y="3037672"/>
          <a:ext cx="560830" cy="56083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DB376-6147-4BA3-AD07-6E58325286BD}">
      <dsp:nvSpPr>
        <dsp:cNvPr id="0" name=""/>
        <dsp:cNvSpPr/>
      </dsp:nvSpPr>
      <dsp:spPr>
        <a:xfrm>
          <a:off x="4130103" y="3642415"/>
          <a:ext cx="1691924"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Le modalità di scioglimento dell'associazione</a:t>
          </a:r>
          <a:r>
            <a:rPr lang="it-IT" sz="1100" kern="1200" dirty="0"/>
            <a:t>.</a:t>
          </a:r>
          <a:endParaRPr lang="en-US" sz="1100" kern="1200" dirty="0"/>
        </a:p>
      </dsp:txBody>
      <dsp:txXfrm>
        <a:off x="4130103" y="3642415"/>
        <a:ext cx="1691924" cy="1092450"/>
      </dsp:txXfrm>
    </dsp:sp>
    <dsp:sp modelId="{585DF4E1-FCD6-4FC7-9397-B7FF1DE0C78E}">
      <dsp:nvSpPr>
        <dsp:cNvPr id="0" name=""/>
        <dsp:cNvSpPr/>
      </dsp:nvSpPr>
      <dsp:spPr>
        <a:xfrm>
          <a:off x="7320140" y="2983176"/>
          <a:ext cx="560830" cy="560830"/>
        </a:xfrm>
        <a:prstGeom prst="rect">
          <a:avLst/>
        </a:prstGeom>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6AE1A-28F9-44EB-B6DC-52FB52D13096}">
      <dsp:nvSpPr>
        <dsp:cNvPr id="0" name=""/>
        <dsp:cNvSpPr/>
      </dsp:nvSpPr>
      <dsp:spPr>
        <a:xfrm>
          <a:off x="6356412" y="3658026"/>
          <a:ext cx="2398782"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L'obbligo di devoluzione ai fini sportivi del patrimonio in caso di scioglimento delle società e delle associazioni</a:t>
          </a:r>
          <a:r>
            <a:rPr lang="it-IT" sz="1100" kern="1200" dirty="0">
              <a:latin typeface="FIGC - Azzurri Light" panose="00000400000000000000" pitchFamily="50" charset="0"/>
            </a:rPr>
            <a:t>.</a:t>
          </a:r>
          <a:endParaRPr lang="en-US" sz="1100" kern="1200" dirty="0">
            <a:latin typeface="FIGC - Azzurri Light" panose="00000400000000000000" pitchFamily="50" charset="0"/>
          </a:endParaRPr>
        </a:p>
      </dsp:txBody>
      <dsp:txXfrm>
        <a:off x="6356412" y="3658026"/>
        <a:ext cx="2398782" cy="1092450"/>
      </dsp:txXfrm>
    </dsp:sp>
    <dsp:sp modelId="{17A828E8-A90E-46A4-8873-63B472A05695}">
      <dsp:nvSpPr>
        <dsp:cNvPr id="0" name=""/>
        <dsp:cNvSpPr/>
      </dsp:nvSpPr>
      <dsp:spPr>
        <a:xfrm>
          <a:off x="10104167" y="3029030"/>
          <a:ext cx="560830" cy="560830"/>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1DBA4-703F-495C-BE91-35AE2F3A3FA3}">
      <dsp:nvSpPr>
        <dsp:cNvPr id="0" name=""/>
        <dsp:cNvSpPr/>
      </dsp:nvSpPr>
      <dsp:spPr>
        <a:xfrm>
          <a:off x="9198960" y="3684660"/>
          <a:ext cx="2398782"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solidFill>
                <a:prstClr val="black">
                  <a:hueOff val="0"/>
                  <a:satOff val="0"/>
                  <a:lumOff val="0"/>
                  <a:alphaOff val="0"/>
                </a:prstClr>
              </a:solidFill>
              <a:latin typeface="FIGC - Azzurri Light" panose="00000400000000000000" pitchFamily="50" charset="0"/>
              <a:ea typeface="+mn-ea"/>
              <a:cs typeface="+mn-cs"/>
            </a:rPr>
            <a:t>La denominazione sociale deve contenere le parole «Sportiva Dilettantistica»</a:t>
          </a:r>
          <a:endParaRPr lang="en-US" sz="1700" kern="1200" dirty="0">
            <a:latin typeface="FIGC - Azzurri Light" panose="00000400000000000000" pitchFamily="50" charset="0"/>
          </a:endParaRPr>
        </a:p>
      </dsp:txBody>
      <dsp:txXfrm>
        <a:off x="9198960" y="3684660"/>
        <a:ext cx="2398782" cy="10924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9E29-044F-4047-8227-5C8A4BC6BF0E}">
      <dsp:nvSpPr>
        <dsp:cNvPr id="0" name=""/>
        <dsp:cNvSpPr/>
      </dsp:nvSpPr>
      <dsp:spPr>
        <a:xfrm>
          <a:off x="1668142" y="548867"/>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rtl="0">
            <a:lnSpc>
              <a:spcPct val="90000"/>
            </a:lnSpc>
            <a:spcBef>
              <a:spcPct val="0"/>
            </a:spcBef>
            <a:spcAft>
              <a:spcPct val="35000"/>
            </a:spcAft>
            <a:buNone/>
          </a:pPr>
          <a:endParaRPr lang="it-IT" sz="1300" b="1" i="0" u="none" kern="1200" dirty="0"/>
        </a:p>
        <a:p>
          <a:pPr marL="0" lvl="0" indent="0" algn="l" defTabSz="577850" rtl="0">
            <a:lnSpc>
              <a:spcPct val="90000"/>
            </a:lnSpc>
            <a:spcBef>
              <a:spcPct val="0"/>
            </a:spcBef>
            <a:spcAft>
              <a:spcPct val="35000"/>
            </a:spcAft>
            <a:buNone/>
          </a:pPr>
          <a:r>
            <a:rPr lang="it-IT" sz="1300" u="none" strike="noStrike" kern="1200" dirty="0">
              <a:effectLst/>
              <a:latin typeface="FIGC - Azzurri" panose="00000500000000000000" pitchFamily="50" charset="0"/>
            </a:rPr>
            <a:t>Modulo richiesta</a:t>
          </a:r>
          <a:r>
            <a:rPr lang="it-IT" sz="1300" u="none" strike="noStrike" kern="1200" baseline="0" dirty="0">
              <a:effectLst/>
              <a:latin typeface="FIGC - Azzurri" panose="00000500000000000000" pitchFamily="50" charset="0"/>
            </a:rPr>
            <a:t> di conferimento</a:t>
          </a:r>
          <a:endParaRPr lang="it-IT" sz="1300" kern="1200" dirty="0"/>
        </a:p>
      </dsp:txBody>
      <dsp:txXfrm>
        <a:off x="1996049" y="548867"/>
        <a:ext cx="1721514" cy="1366964"/>
      </dsp:txXfrm>
    </dsp:sp>
    <dsp:sp modelId="{FD144484-2241-4568-9AF2-C3DE8D9BA618}">
      <dsp:nvSpPr>
        <dsp:cNvPr id="0" name=""/>
        <dsp:cNvSpPr/>
      </dsp:nvSpPr>
      <dsp:spPr>
        <a:xfrm>
          <a:off x="1668142" y="1915831"/>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it-IT" sz="1300" u="none" strike="noStrike" kern="1200" dirty="0">
              <a:effectLst/>
              <a:latin typeface="FIGC - Azzurri" panose="00000500000000000000" pitchFamily="50" charset="0"/>
            </a:rPr>
            <a:t>Verbale assembleare deliberante l’approvazione dell’operazione </a:t>
          </a:r>
          <a:r>
            <a:rPr lang="it-IT" sz="1300" b="1" u="none" strike="noStrike" kern="1200" dirty="0">
              <a:solidFill>
                <a:srgbClr val="00B050"/>
              </a:solidFill>
              <a:effectLst/>
              <a:latin typeface="FIGC - Azzurri" panose="00000500000000000000" pitchFamily="50" charset="0"/>
            </a:rPr>
            <a:t>in </a:t>
          </a:r>
          <a:r>
            <a:rPr lang="it-IT" sz="1300" b="1" u="none" strike="noStrike" kern="1200" baseline="0" dirty="0">
              <a:solidFill>
                <a:srgbClr val="00B050"/>
              </a:solidFill>
              <a:effectLst/>
              <a:latin typeface="FIGC - Azzurri" panose="00000500000000000000" pitchFamily="50" charset="0"/>
            </a:rPr>
            <a:t>forma di atto pubblico</a:t>
          </a:r>
          <a:r>
            <a:rPr lang="it-IT" sz="1300" u="none" strike="noStrike" kern="1200" baseline="0" dirty="0">
              <a:effectLst/>
              <a:latin typeface="FIGC - Azzurri" panose="00000500000000000000" pitchFamily="50" charset="0"/>
            </a:rPr>
            <a:t> (dal notaio)</a:t>
          </a:r>
          <a:endParaRPr lang="it-IT" sz="1300" kern="1200" dirty="0"/>
        </a:p>
      </dsp:txBody>
      <dsp:txXfrm>
        <a:off x="1996049" y="1915831"/>
        <a:ext cx="1721514" cy="1366964"/>
      </dsp:txXfrm>
    </dsp:sp>
    <dsp:sp modelId="{1CC80BA5-57C0-4365-8F53-53D632FCA1E7}">
      <dsp:nvSpPr>
        <dsp:cNvPr id="0" name=""/>
        <dsp:cNvSpPr/>
      </dsp:nvSpPr>
      <dsp:spPr>
        <a:xfrm>
          <a:off x="1668142" y="3282795"/>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it-IT" sz="1300" u="none" strike="noStrike" kern="1200" baseline="0" dirty="0">
              <a:effectLst/>
              <a:latin typeface="FIGC - Azzurri" panose="00000500000000000000" pitchFamily="50" charset="0"/>
            </a:rPr>
            <a:t>Atto di conferimento </a:t>
          </a:r>
          <a:r>
            <a:rPr lang="it-IT" sz="1300" b="1" u="none" strike="noStrike" kern="1200" baseline="0" dirty="0">
              <a:solidFill>
                <a:srgbClr val="00B050"/>
              </a:solidFill>
              <a:effectLst/>
              <a:latin typeface="FIGC - Azzurri" panose="00000500000000000000" pitchFamily="50" charset="0"/>
            </a:rPr>
            <a:t>in forma di atto pubblico</a:t>
          </a:r>
          <a:r>
            <a:rPr lang="it-IT" sz="1300" u="none" strike="noStrike" kern="1200" baseline="0" dirty="0">
              <a:effectLst/>
              <a:latin typeface="FIGC - Azzurri" panose="00000500000000000000" pitchFamily="50" charset="0"/>
            </a:rPr>
            <a:t> (dal notaio) con perizia di stima</a:t>
          </a:r>
          <a:endParaRPr lang="it-IT" sz="1300" b="0" i="0" u="none" strike="noStrike" kern="1200" dirty="0">
            <a:effectLst/>
            <a:latin typeface="FIGC - Azzurri" panose="00000500000000000000" pitchFamily="50" charset="0"/>
          </a:endParaRPr>
        </a:p>
      </dsp:txBody>
      <dsp:txXfrm>
        <a:off x="1996049" y="3282795"/>
        <a:ext cx="1721514" cy="1366964"/>
      </dsp:txXfrm>
    </dsp:sp>
    <dsp:sp modelId="{5A7DD3AB-9F45-4BAE-AEC8-93EEDF0C3E0B}">
      <dsp:nvSpPr>
        <dsp:cNvPr id="0" name=""/>
        <dsp:cNvSpPr/>
      </dsp:nvSpPr>
      <dsp:spPr>
        <a:xfrm>
          <a:off x="553824" y="9446"/>
          <a:ext cx="1366280" cy="136628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it-IT" sz="3200" b="1" kern="1200" dirty="0">
              <a:latin typeface="FIGC - Azzurri" panose="00000500000000000000" pitchFamily="50" charset="0"/>
            </a:rPr>
            <a:t>S.S.D.</a:t>
          </a:r>
        </a:p>
      </dsp:txBody>
      <dsp:txXfrm>
        <a:off x="753911" y="209533"/>
        <a:ext cx="966106" cy="966106"/>
      </dsp:txXfrm>
    </dsp:sp>
    <dsp:sp modelId="{EB4C775A-BE57-4A54-8B66-7DD0A87F4B62}">
      <dsp:nvSpPr>
        <dsp:cNvPr id="0" name=""/>
        <dsp:cNvSpPr/>
      </dsp:nvSpPr>
      <dsp:spPr>
        <a:xfrm>
          <a:off x="5083844" y="548867"/>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kumimoji="0" lang="it-IT" sz="1300" b="0" i="0" u="none" strike="noStrike" kern="1200" cap="none" spc="0" normalizeH="0" baseline="0" noProof="0" dirty="0">
              <a:ln/>
              <a:effectLst/>
              <a:uLnTx/>
              <a:uFillTx/>
              <a:latin typeface="FIGC - Azzurri" panose="00000500000000000000" pitchFamily="50" charset="0"/>
              <a:ea typeface="+mn-ea"/>
              <a:cs typeface="+mn-cs"/>
            </a:rPr>
            <a:t>Atto costitutivo e statuto sociale della società che prosegue l’attività </a:t>
          </a:r>
          <a:r>
            <a:rPr lang="it-IT" sz="1300" b="1" u="none" strike="noStrike" kern="1200" dirty="0">
              <a:solidFill>
                <a:srgbClr val="00B050"/>
              </a:solidFill>
              <a:effectLst/>
              <a:latin typeface="FIGC - Azzurri" panose="00000500000000000000" pitchFamily="50" charset="0"/>
            </a:rPr>
            <a:t>in </a:t>
          </a:r>
          <a:r>
            <a:rPr lang="it-IT" sz="1300" b="1" u="none" strike="noStrike" kern="1200" baseline="0" dirty="0">
              <a:solidFill>
                <a:srgbClr val="00B050"/>
              </a:solidFill>
              <a:effectLst/>
              <a:latin typeface="FIGC - Azzurri" panose="00000500000000000000" pitchFamily="50" charset="0"/>
            </a:rPr>
            <a:t>forma di atto pubblico</a:t>
          </a:r>
          <a:r>
            <a:rPr lang="it-IT" sz="1300" u="none" strike="noStrike" kern="1200" baseline="0" dirty="0">
              <a:effectLst/>
              <a:latin typeface="FIGC - Azzurri" panose="00000500000000000000" pitchFamily="50" charset="0"/>
            </a:rPr>
            <a:t> (dal notaio)</a:t>
          </a:r>
          <a:endParaRPr lang="it-IT" sz="1300" kern="1200" dirty="0"/>
        </a:p>
      </dsp:txBody>
      <dsp:txXfrm>
        <a:off x="5411752" y="548867"/>
        <a:ext cx="1721514" cy="1366964"/>
      </dsp:txXfrm>
    </dsp:sp>
    <dsp:sp modelId="{44285A30-1921-4A1D-8F93-EDD510B211D3}">
      <dsp:nvSpPr>
        <dsp:cNvPr id="0" name=""/>
        <dsp:cNvSpPr/>
      </dsp:nvSpPr>
      <dsp:spPr>
        <a:xfrm>
          <a:off x="5083844" y="1915831"/>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rtl="0">
            <a:lnSpc>
              <a:spcPct val="90000"/>
            </a:lnSpc>
            <a:spcBef>
              <a:spcPct val="0"/>
            </a:spcBef>
            <a:spcAft>
              <a:spcPct val="35000"/>
            </a:spcAft>
            <a:buNone/>
          </a:pPr>
          <a:r>
            <a:rPr kumimoji="0" lang="it-IT" sz="1300" b="0" i="0" u="none" strike="noStrike" kern="1200" cap="none" spc="0" normalizeH="0" baseline="0" noProof="0" dirty="0">
              <a:ln/>
              <a:effectLst/>
              <a:uLnTx/>
              <a:uFillTx/>
              <a:latin typeface="FIGC - Azzurri" panose="00000500000000000000" pitchFamily="50" charset="0"/>
              <a:ea typeface="+mn-ea"/>
              <a:cs typeface="+mn-cs"/>
            </a:rPr>
            <a:t>Elenco nominativo dei componenti dell’organo direttivo della Società conferita e della Società conferitaria</a:t>
          </a:r>
          <a:endParaRPr lang="it-IT" sz="1300" kern="1200" dirty="0"/>
        </a:p>
      </dsp:txBody>
      <dsp:txXfrm>
        <a:off x="5411752" y="1915831"/>
        <a:ext cx="1721514" cy="1366964"/>
      </dsp:txXfrm>
    </dsp:sp>
    <dsp:sp modelId="{8BB60CD1-22C6-40CF-8F4A-3BBAA731C403}">
      <dsp:nvSpPr>
        <dsp:cNvPr id="0" name=""/>
        <dsp:cNvSpPr/>
      </dsp:nvSpPr>
      <dsp:spPr>
        <a:xfrm>
          <a:off x="5083844" y="3282795"/>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rtl="0">
            <a:lnSpc>
              <a:spcPct val="90000"/>
            </a:lnSpc>
            <a:spcBef>
              <a:spcPct val="0"/>
            </a:spcBef>
            <a:spcAft>
              <a:spcPct val="35000"/>
            </a:spcAft>
            <a:buNone/>
          </a:pPr>
          <a:r>
            <a:rPr kumimoji="0" lang="it-IT" sz="1300" b="0" i="0" u="none" strike="noStrike" kern="1200" cap="none" spc="0" normalizeH="0" baseline="0" noProof="0" dirty="0">
              <a:ln/>
              <a:effectLst/>
              <a:uLnTx/>
              <a:uFillTx/>
              <a:latin typeface="FIGC - Azzurri" panose="00000500000000000000" pitchFamily="50" charset="0"/>
              <a:ea typeface="+mn-ea"/>
              <a:cs typeface="+mn-cs"/>
            </a:rPr>
            <a:t>Ricevuta della comunicazione all’Agenzia Entrate e mod. AA7/10 inviato/depositato all’A.E.</a:t>
          </a:r>
          <a:endParaRPr lang="it-IT" sz="1300" kern="1200" dirty="0"/>
        </a:p>
      </dsp:txBody>
      <dsp:txXfrm>
        <a:off x="5411752" y="3282795"/>
        <a:ext cx="1721514" cy="1366964"/>
      </dsp:txXfrm>
    </dsp:sp>
    <dsp:sp modelId="{F7960B69-4246-4BA8-9E42-7459913612AB}">
      <dsp:nvSpPr>
        <dsp:cNvPr id="0" name=""/>
        <dsp:cNvSpPr/>
      </dsp:nvSpPr>
      <dsp:spPr>
        <a:xfrm>
          <a:off x="3990820" y="2355"/>
          <a:ext cx="1366280" cy="136628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it-IT" sz="3200" b="1" kern="1200" dirty="0">
              <a:latin typeface="FIGC - Azzurri" panose="00000500000000000000" pitchFamily="50" charset="0"/>
            </a:rPr>
            <a:t>S.S.D.</a:t>
          </a:r>
        </a:p>
      </dsp:txBody>
      <dsp:txXfrm>
        <a:off x="4190907" y="202442"/>
        <a:ext cx="966106" cy="9661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2FD32-9067-4491-8BAB-A3D4333CCA0E}">
      <dsp:nvSpPr>
        <dsp:cNvPr id="0" name=""/>
        <dsp:cNvSpPr/>
      </dsp:nvSpPr>
      <dsp:spPr>
        <a:xfrm>
          <a:off x="0" y="0"/>
          <a:ext cx="81280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F5ED6-A341-4C4F-9794-285B574E38DE}">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it-IT" sz="6500" kern="1200" dirty="0"/>
        </a:p>
      </dsp:txBody>
      <dsp:txXfrm>
        <a:off x="0" y="0"/>
        <a:ext cx="1625600" cy="5418667"/>
      </dsp:txXfrm>
    </dsp:sp>
    <dsp:sp modelId="{2FA64051-F967-4E24-9C08-427C745A14A1}">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latin typeface="FIGC - Azzurri" panose="00000500000000000000" pitchFamily="50" charset="0"/>
            </a:rPr>
            <a:t>PERIZIA STIMATA</a:t>
          </a:r>
        </a:p>
        <a:p>
          <a:pPr marL="0" lvl="0" indent="0" algn="l" defTabSz="889000">
            <a:lnSpc>
              <a:spcPct val="90000"/>
            </a:lnSpc>
            <a:spcBef>
              <a:spcPct val="0"/>
            </a:spcBef>
            <a:spcAft>
              <a:spcPct val="35000"/>
            </a:spcAft>
            <a:buNone/>
          </a:pPr>
          <a:r>
            <a:rPr lang="it-IT" sz="2000" kern="1200" dirty="0">
              <a:latin typeface="FIGC - Azzurri Light" panose="00000400000000000000" pitchFamily="50" charset="0"/>
              <a:ea typeface="Times New Roman" panose="02020603050405020304" pitchFamily="18" charset="0"/>
            </a:rPr>
            <a:t>Deve essere redatta da un </a:t>
          </a:r>
          <a:r>
            <a:rPr lang="it-IT" sz="2000" b="1" kern="1200" dirty="0">
              <a:solidFill>
                <a:srgbClr val="00B050"/>
              </a:solidFill>
              <a:latin typeface="FIGC - Azzurri" panose="00000500000000000000" pitchFamily="50" charset="0"/>
              <a:ea typeface="Times New Roman" panose="02020603050405020304" pitchFamily="18" charset="0"/>
            </a:rPr>
            <a:t>esperto</a:t>
          </a:r>
          <a:r>
            <a:rPr lang="it-IT" sz="2000" kern="1200" dirty="0">
              <a:latin typeface="FIGC - Azzurri Light" panose="00000400000000000000" pitchFamily="50" charset="0"/>
              <a:ea typeface="Times New Roman" panose="02020603050405020304" pitchFamily="18" charset="0"/>
            </a:rPr>
            <a:t> per conto della conferente e contenere gli </a:t>
          </a:r>
          <a:r>
            <a:rPr lang="it-IT" sz="2000" b="1" kern="1200" dirty="0">
              <a:solidFill>
                <a:srgbClr val="00B050"/>
              </a:solidFill>
              <a:latin typeface="FIGC - Azzurri" panose="00000500000000000000" pitchFamily="50" charset="0"/>
              <a:ea typeface="Times New Roman" panose="02020603050405020304" pitchFamily="18" charset="0"/>
            </a:rPr>
            <a:t>elementi</a:t>
          </a:r>
          <a:r>
            <a:rPr lang="it-IT" sz="2000" kern="1200" dirty="0">
              <a:solidFill>
                <a:srgbClr val="00B050"/>
              </a:solidFill>
              <a:latin typeface="FIGC - Azzurri Light" panose="00000400000000000000" pitchFamily="50" charset="0"/>
              <a:ea typeface="Times New Roman" panose="02020603050405020304" pitchFamily="18" charset="0"/>
            </a:rPr>
            <a:t> </a:t>
          </a:r>
          <a:r>
            <a:rPr lang="it-IT" sz="2000" kern="1200" dirty="0">
              <a:latin typeface="FIGC - Azzurri Light" panose="00000400000000000000" pitchFamily="50" charset="0"/>
              <a:ea typeface="Times New Roman" panose="02020603050405020304" pitchFamily="18" charset="0"/>
            </a:rPr>
            <a:t>previsti dalla legge (</a:t>
          </a:r>
          <a:r>
            <a:rPr lang="it-IT" sz="2000" b="1" kern="1200" dirty="0">
              <a:solidFill>
                <a:srgbClr val="00B050"/>
              </a:solidFill>
              <a:latin typeface="FIGC - Azzurri" panose="00000500000000000000" pitchFamily="50" charset="0"/>
              <a:ea typeface="Times New Roman" panose="02020603050405020304" pitchFamily="18" charset="0"/>
            </a:rPr>
            <a:t>analisi</a:t>
          </a:r>
          <a:r>
            <a:rPr lang="it-IT" sz="2000" kern="1200" dirty="0">
              <a:latin typeface="FIGC - Azzurri Light" panose="00000400000000000000" pitchFamily="50" charset="0"/>
              <a:ea typeface="Times New Roman" panose="02020603050405020304" pitchFamily="18" charset="0"/>
            </a:rPr>
            <a:t> dell’azienda, descrizione analitica dei </a:t>
          </a:r>
          <a:r>
            <a:rPr lang="it-IT" sz="2000" b="1" kern="1200" dirty="0">
              <a:solidFill>
                <a:srgbClr val="00B050"/>
              </a:solidFill>
              <a:latin typeface="FIGC - Azzurri" panose="00000500000000000000" pitchFamily="50" charset="0"/>
              <a:ea typeface="Times New Roman" panose="02020603050405020304" pitchFamily="18" charset="0"/>
            </a:rPr>
            <a:t>cespiti</a:t>
          </a:r>
          <a:r>
            <a:rPr lang="it-IT" sz="2000" b="1" kern="1200" dirty="0">
              <a:latin typeface="FIGC - Azzurri" panose="00000500000000000000" pitchFamily="50" charset="0"/>
              <a:ea typeface="Times New Roman" panose="02020603050405020304" pitchFamily="18" charset="0"/>
            </a:rPr>
            <a:t>, </a:t>
          </a:r>
          <a:r>
            <a:rPr lang="it-IT" sz="2000" kern="1200" dirty="0">
              <a:latin typeface="FIGC - Azzurri Light" panose="00000400000000000000" pitchFamily="50" charset="0"/>
              <a:ea typeface="Times New Roman" panose="02020603050405020304" pitchFamily="18" charset="0"/>
            </a:rPr>
            <a:t>dei crediti, dei debiti, illustrazione dei criteri di valutazione ecc.)</a:t>
          </a:r>
          <a:endParaRPr lang="it-IT" sz="2000" kern="1200" dirty="0">
            <a:latin typeface="FIGC - Azzurri Light" panose="00000400000000000000" pitchFamily="50" charset="0"/>
          </a:endParaRPr>
        </a:p>
      </dsp:txBody>
      <dsp:txXfrm>
        <a:off x="1747520" y="84666"/>
        <a:ext cx="6380480" cy="1693333"/>
      </dsp:txXfrm>
    </dsp:sp>
    <dsp:sp modelId="{F24725E8-5B43-48BE-A77B-CD9FE283B2B7}">
      <dsp:nvSpPr>
        <dsp:cNvPr id="0" name=""/>
        <dsp:cNvSpPr/>
      </dsp:nvSpPr>
      <dsp:spPr>
        <a:xfrm>
          <a:off x="1625599" y="1778000"/>
          <a:ext cx="6502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FB62A-B75C-48E4-9412-8159C3544580}">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latin typeface="FIGC - Azzurri" panose="00000500000000000000" pitchFamily="50" charset="0"/>
              <a:ea typeface="Times New Roman" panose="02020603050405020304" pitchFamily="18" charset="0"/>
            </a:rPr>
            <a:t>VERBALI ASSEMBLEARI</a:t>
          </a:r>
        </a:p>
        <a:p>
          <a:pPr marL="0" lvl="0" indent="0" algn="l" defTabSz="889000">
            <a:lnSpc>
              <a:spcPct val="90000"/>
            </a:lnSpc>
            <a:spcBef>
              <a:spcPct val="0"/>
            </a:spcBef>
            <a:spcAft>
              <a:spcPct val="35000"/>
            </a:spcAft>
            <a:buNone/>
          </a:pPr>
          <a:r>
            <a:rPr lang="it-IT" sz="2000" kern="1200" dirty="0">
              <a:latin typeface="FIGC - Azzurri Light" panose="00000400000000000000" pitchFamily="50" charset="0"/>
              <a:ea typeface="Times New Roman" panose="02020603050405020304" pitchFamily="18" charset="0"/>
            </a:rPr>
            <a:t>Il conferimento viene deliberato dall’assemblea dei soci di </a:t>
          </a:r>
          <a:r>
            <a:rPr lang="it-IT" sz="2000" b="1" kern="1200" dirty="0">
              <a:solidFill>
                <a:srgbClr val="00B050"/>
              </a:solidFill>
              <a:latin typeface="FIGC - Azzurri" panose="00000500000000000000" pitchFamily="50" charset="0"/>
              <a:ea typeface="Times New Roman" panose="02020603050405020304" pitchFamily="18" charset="0"/>
            </a:rPr>
            <a:t>ciascuna</a:t>
          </a:r>
          <a:r>
            <a:rPr lang="it-IT" sz="2000" kern="1200" dirty="0">
              <a:latin typeface="FIGC - Azzurri Light" panose="00000400000000000000" pitchFamily="50" charset="0"/>
              <a:ea typeface="Times New Roman" panose="02020603050405020304" pitchFamily="18" charset="0"/>
            </a:rPr>
            <a:t> delle Società interessate (anche dalla </a:t>
          </a:r>
          <a:r>
            <a:rPr lang="it-IT" sz="2000" b="1" kern="1200" dirty="0">
              <a:solidFill>
                <a:srgbClr val="00B050"/>
              </a:solidFill>
              <a:latin typeface="FIGC - Azzurri" panose="00000500000000000000" pitchFamily="50" charset="0"/>
              <a:ea typeface="Times New Roman" panose="02020603050405020304" pitchFamily="18" charset="0"/>
            </a:rPr>
            <a:t>conferitaria</a:t>
          </a:r>
          <a:r>
            <a:rPr lang="it-IT" sz="2000" kern="1200" dirty="0">
              <a:latin typeface="FIGC - Azzurri Light" panose="00000400000000000000" pitchFamily="50" charset="0"/>
              <a:ea typeface="Times New Roman" panose="02020603050405020304" pitchFamily="18" charset="0"/>
            </a:rPr>
            <a:t>, se preesistente). </a:t>
          </a:r>
          <a:endParaRPr lang="it-IT" sz="2000" kern="1200" dirty="0">
            <a:latin typeface="FIGC - Azzurri Light" panose="00000400000000000000" pitchFamily="50" charset="0"/>
          </a:endParaRPr>
        </a:p>
      </dsp:txBody>
      <dsp:txXfrm>
        <a:off x="1747520" y="1862666"/>
        <a:ext cx="6380480" cy="1693333"/>
      </dsp:txXfrm>
    </dsp:sp>
    <dsp:sp modelId="{3FB4F165-A8C5-4AA1-84C3-35BD9A4B76E6}">
      <dsp:nvSpPr>
        <dsp:cNvPr id="0" name=""/>
        <dsp:cNvSpPr/>
      </dsp:nvSpPr>
      <dsp:spPr>
        <a:xfrm>
          <a:off x="1625599" y="3556000"/>
          <a:ext cx="6502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2E5DB-B56B-4C8D-A052-03973D3522C8}">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latin typeface="FIGC - Azzurri" panose="00000500000000000000" pitchFamily="50" charset="0"/>
            </a:rPr>
            <a:t>ATTO DI CONFERIMENETO</a:t>
          </a:r>
        </a:p>
        <a:p>
          <a:pPr marL="0" lvl="0" indent="0" algn="l" defTabSz="889000">
            <a:lnSpc>
              <a:spcPct val="90000"/>
            </a:lnSpc>
            <a:spcBef>
              <a:spcPct val="0"/>
            </a:spcBef>
            <a:spcAft>
              <a:spcPct val="35000"/>
            </a:spcAft>
            <a:buNone/>
          </a:pPr>
          <a:r>
            <a:rPr lang="it-IT" sz="2000" kern="1200" dirty="0">
              <a:latin typeface="FIGC - Azzurri Light" panose="00000400000000000000" pitchFamily="50" charset="0"/>
              <a:ea typeface="Times New Roman" panose="02020603050405020304" pitchFamily="18" charset="0"/>
            </a:rPr>
            <a:t>Stipulato da parte dei legali rappresentanti delle Società interessate, che danno </a:t>
          </a:r>
          <a:r>
            <a:rPr lang="it-IT" sz="2000" b="1" kern="1200" dirty="0">
              <a:solidFill>
                <a:srgbClr val="00B050"/>
              </a:solidFill>
              <a:latin typeface="FIGC - Azzurri" panose="00000500000000000000" pitchFamily="50" charset="0"/>
              <a:ea typeface="Times New Roman" panose="02020603050405020304" pitchFamily="18" charset="0"/>
            </a:rPr>
            <a:t>attuazione</a:t>
          </a:r>
          <a:r>
            <a:rPr lang="it-IT" sz="2000" kern="1200" dirty="0">
              <a:latin typeface="FIGC - Azzurri Light" panose="00000400000000000000" pitchFamily="50" charset="0"/>
              <a:ea typeface="Times New Roman" panose="02020603050405020304" pitchFamily="18" charset="0"/>
            </a:rPr>
            <a:t> alle relative delibere assembleari. Se la conferitaria è una Società di </a:t>
          </a:r>
          <a:r>
            <a:rPr lang="it-IT" sz="2000" b="1" kern="1200" dirty="0">
              <a:solidFill>
                <a:srgbClr val="00B050"/>
              </a:solidFill>
              <a:latin typeface="FIGC - Azzurri" panose="00000500000000000000" pitchFamily="50" charset="0"/>
              <a:ea typeface="Times New Roman" panose="02020603050405020304" pitchFamily="18" charset="0"/>
            </a:rPr>
            <a:t>nuova costituzione</a:t>
          </a:r>
          <a:r>
            <a:rPr lang="it-IT" sz="2000" kern="1200" dirty="0">
              <a:latin typeface="FIGC - Azzurri Light" panose="00000400000000000000" pitchFamily="50" charset="0"/>
              <a:ea typeface="Times New Roman" panose="02020603050405020304" pitchFamily="18" charset="0"/>
            </a:rPr>
            <a:t>, funge </a:t>
          </a:r>
          <a:r>
            <a:rPr lang="it-IT" sz="2000" b="1" kern="1200" dirty="0">
              <a:solidFill>
                <a:srgbClr val="00B050"/>
              </a:solidFill>
              <a:latin typeface="FIGC - Azzurri" panose="00000500000000000000" pitchFamily="50" charset="0"/>
              <a:ea typeface="Times New Roman" panose="02020603050405020304" pitchFamily="18" charset="0"/>
            </a:rPr>
            <a:t>da atto costitutivo </a:t>
          </a:r>
          <a:r>
            <a:rPr lang="it-IT" sz="2000" kern="1200" dirty="0">
              <a:latin typeface="FIGC - Azzurri Light" panose="00000400000000000000" pitchFamily="50" charset="0"/>
              <a:ea typeface="Times New Roman" panose="02020603050405020304" pitchFamily="18" charset="0"/>
            </a:rPr>
            <a:t>della stessa. </a:t>
          </a:r>
          <a:endParaRPr lang="it-IT" sz="2000" kern="1200" dirty="0">
            <a:latin typeface="FIGC - Azzurri Light" panose="00000400000000000000" pitchFamily="50" charset="0"/>
          </a:endParaRPr>
        </a:p>
      </dsp:txBody>
      <dsp:txXfrm>
        <a:off x="1747520" y="3640666"/>
        <a:ext cx="6380480" cy="1693333"/>
      </dsp:txXfrm>
    </dsp:sp>
    <dsp:sp modelId="{7D6500BC-8D35-4892-AC2E-BA70EDD6562B}">
      <dsp:nvSpPr>
        <dsp:cNvPr id="0" name=""/>
        <dsp:cNvSpPr/>
      </dsp:nvSpPr>
      <dsp:spPr>
        <a:xfrm>
          <a:off x="1625599" y="5334000"/>
          <a:ext cx="6502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BA44-F581-4E84-AC00-1D96B203B54B}">
      <dsp:nvSpPr>
        <dsp:cNvPr id="0" name=""/>
        <dsp:cNvSpPr/>
      </dsp:nvSpPr>
      <dsp:spPr>
        <a:xfrm>
          <a:off x="0"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it-IT" sz="1800" b="0" kern="1200" dirty="0">
              <a:latin typeface="FIGC - Azzurri Light" panose="00000400000000000000" pitchFamily="50" charset="0"/>
            </a:rPr>
            <a:t>Eventuali utili ed avanzi di gestione devono essere destinati allo svolgimento dell’attività statutaria o all’incremento del proprio patrimonio</a:t>
          </a:r>
          <a:r>
            <a:rPr lang="it-IT" sz="1100" b="0" kern="1200" dirty="0">
              <a:latin typeface="FIGC - Azzurri Light" panose="00000400000000000000" pitchFamily="50" charset="0"/>
            </a:rPr>
            <a:t>.</a:t>
          </a:r>
          <a:endParaRPr lang="en-US" sz="1100" b="0" kern="1200" dirty="0">
            <a:latin typeface="FIGC - Azzurri Light" panose="00000400000000000000" pitchFamily="50" charset="0"/>
          </a:endParaRPr>
        </a:p>
      </dsp:txBody>
      <dsp:txXfrm>
        <a:off x="0" y="0"/>
        <a:ext cx="2465601" cy="4479561"/>
      </dsp:txXfrm>
    </dsp:sp>
    <dsp:sp modelId="{16CB7452-6B4B-451A-BC15-911F8201EA0E}">
      <dsp:nvSpPr>
        <dsp:cNvPr id="0" name=""/>
        <dsp:cNvSpPr/>
      </dsp:nvSpPr>
      <dsp:spPr>
        <a:xfrm>
          <a:off x="2516623" y="2030811"/>
          <a:ext cx="369840" cy="243000"/>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37EF1-6F78-4A54-A7FA-352C30253649}">
      <dsp:nvSpPr>
        <dsp:cNvPr id="0" name=""/>
        <dsp:cNvSpPr/>
      </dsp:nvSpPr>
      <dsp:spPr>
        <a:xfrm>
          <a:off x="2952607"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77850">
            <a:lnSpc>
              <a:spcPct val="90000"/>
            </a:lnSpc>
            <a:spcBef>
              <a:spcPct val="0"/>
            </a:spcBef>
            <a:spcAft>
              <a:spcPct val="35000"/>
            </a:spcAft>
            <a:buNone/>
          </a:pPr>
          <a:r>
            <a:rPr lang="it-IT" sz="1300" kern="1200" dirty="0">
              <a:latin typeface="FIGC - Azzurri Light" panose="00000400000000000000" pitchFamily="50" charset="0"/>
            </a:rPr>
            <a:t>È vietata la distribuzione, anche indiretta (come stabilita dall’art. 3, comma 2, ultimo periodo e comma 2-bis del D. Lgs. 112/2017), di utili ed avanzi di gestione, fondi e riserve comunque denominati, a soci o associati, lavoratori e collaboratori, amministratori ed altri componenti degli organi sociali, anche nel caso di recesso o di qualsiasi altra ipotesi di scioglimento individuale del rapporto. Le S.S.D. possono rimborsare al socio il capitale effettivamente versato ed eventualmente rivalutato o aumentato nei limiti delle variazioni stabilite dall’ISTAT per il periodo corrispondente a quello degli esercizi sociali in cui il capitale è stato versato.</a:t>
          </a:r>
          <a:endParaRPr lang="en-US" sz="1300" kern="1200" dirty="0">
            <a:latin typeface="FIGC - Azzurri Light" panose="00000400000000000000" pitchFamily="50" charset="0"/>
          </a:endParaRPr>
        </a:p>
      </dsp:txBody>
      <dsp:txXfrm>
        <a:off x="2952607" y="0"/>
        <a:ext cx="2465601" cy="4479561"/>
      </dsp:txXfrm>
    </dsp:sp>
    <dsp:sp modelId="{3585A59D-8B69-45B0-86CE-091DB001920B}">
      <dsp:nvSpPr>
        <dsp:cNvPr id="0" name=""/>
        <dsp:cNvSpPr/>
      </dsp:nvSpPr>
      <dsp:spPr>
        <a:xfrm>
          <a:off x="5423412" y="2061291"/>
          <a:ext cx="369840" cy="243000"/>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1355A-7812-4794-B2E5-024FE63500C0}">
      <dsp:nvSpPr>
        <dsp:cNvPr id="0" name=""/>
        <dsp:cNvSpPr/>
      </dsp:nvSpPr>
      <dsp:spPr>
        <a:xfrm>
          <a:off x="5778137"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FIGC - Azzurri Light" panose="00000400000000000000" pitchFamily="50" charset="0"/>
            </a:rPr>
            <a:t>Le S.S.D, eccezion fatta per le società cooperative a mutualità prevalente, possono destinare una quota inferiore al cinquanta per cento degli utili e degli avanzi di gestione annuali, dedotte eventuali perdite maturate negli esercizi precedenti, secondo le modalità previste dall’art. 8, comma 3, del D. Lgs. 36/2021. </a:t>
          </a:r>
          <a:endParaRPr lang="en-US" sz="1800" kern="1200" dirty="0">
            <a:latin typeface="FIGC - Azzurri Light" panose="00000400000000000000" pitchFamily="50" charset="0"/>
          </a:endParaRPr>
        </a:p>
      </dsp:txBody>
      <dsp:txXfrm>
        <a:off x="5778137" y="0"/>
        <a:ext cx="2465601" cy="4479561"/>
      </dsp:txXfrm>
    </dsp:sp>
    <dsp:sp modelId="{52C5317C-3544-4BE0-A26E-7AAC5336A25F}">
      <dsp:nvSpPr>
        <dsp:cNvPr id="0" name=""/>
        <dsp:cNvSpPr/>
      </dsp:nvSpPr>
      <dsp:spPr>
        <a:xfrm>
          <a:off x="8269243" y="2101933"/>
          <a:ext cx="369840" cy="243000"/>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30DE6-9468-4E95-A840-E2E793CAAB37}">
      <dsp:nvSpPr>
        <dsp:cNvPr id="0" name=""/>
        <dsp:cNvSpPr/>
      </dsp:nvSpPr>
      <dsp:spPr>
        <a:xfrm>
          <a:off x="8640868"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FIGC - Azzurri Light" panose="00000400000000000000" pitchFamily="50" charset="0"/>
            </a:rPr>
            <a:t>La quota è aumentata fino all’ottanta per cento per le S.S.D. che gestiscono piscine, palestre, o impianti sportivi in qualità di proprietari, conduttori o concessionari, eccezion fatta per le società cooperative a mutualità prevalente (in attesa dell’autorizzazione della Commissione Europea).</a:t>
          </a:r>
          <a:endParaRPr lang="en-US" sz="1800" kern="1200" dirty="0">
            <a:latin typeface="FIGC - Azzurri Light" panose="00000400000000000000" pitchFamily="50" charset="0"/>
          </a:endParaRPr>
        </a:p>
      </dsp:txBody>
      <dsp:txXfrm>
        <a:off x="8640868" y="0"/>
        <a:ext cx="2465601" cy="4479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EC13F-DED2-4797-9B24-A4C7D5585983}">
      <dsp:nvSpPr>
        <dsp:cNvPr id="0" name=""/>
        <dsp:cNvSpPr/>
      </dsp:nvSpPr>
      <dsp:spPr>
        <a:xfrm>
          <a:off x="2617" y="659343"/>
          <a:ext cx="3867906" cy="266498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B498D-6AEA-47E4-A2A4-8CBC03138229}">
      <dsp:nvSpPr>
        <dsp:cNvPr id="0" name=""/>
        <dsp:cNvSpPr/>
      </dsp:nvSpPr>
      <dsp:spPr>
        <a:xfrm>
          <a:off x="2617"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t-IT" sz="2000" b="1" kern="1200" dirty="0">
              <a:solidFill>
                <a:srgbClr val="0070C0"/>
              </a:solidFill>
              <a:latin typeface="FIGC - Azzurri" panose="00000500000000000000" pitchFamily="50" charset="0"/>
            </a:rPr>
            <a:t>DIFFERENZE</a:t>
          </a:r>
        </a:p>
        <a:p>
          <a:pPr marL="0" lvl="0" indent="0" algn="ctr" defTabSz="889000">
            <a:lnSpc>
              <a:spcPct val="90000"/>
            </a:lnSpc>
            <a:spcBef>
              <a:spcPct val="0"/>
            </a:spcBef>
            <a:spcAft>
              <a:spcPct val="35000"/>
            </a:spcAft>
            <a:buNone/>
          </a:pPr>
          <a:r>
            <a:rPr lang="it-IT" sz="1200" kern="1200" dirty="0">
              <a:solidFill>
                <a:prstClr val="black"/>
              </a:solidFill>
              <a:latin typeface="FIGC - Azzurri" panose="00000500000000000000" pitchFamily="50" charset="0"/>
              <a:ea typeface="Times New Roman" panose="02020603050405020304" pitchFamily="18" charset="0"/>
            </a:rPr>
            <a:t>Nella fusione in senso stretto, si </a:t>
          </a:r>
          <a:r>
            <a:rPr lang="it-IT" sz="1200" b="1" kern="1200" dirty="0">
              <a:solidFill>
                <a:schemeClr val="bg1">
                  <a:lumMod val="50000"/>
                </a:schemeClr>
              </a:solidFill>
              <a:latin typeface="FIGC - Azzurri" panose="00000500000000000000" pitchFamily="50" charset="0"/>
              <a:ea typeface="Times New Roman" panose="02020603050405020304" pitchFamily="18" charset="0"/>
            </a:rPr>
            <a:t>costituisce una nuova Società</a:t>
          </a:r>
          <a:r>
            <a:rPr lang="it-IT" sz="1200" kern="1200" dirty="0">
              <a:solidFill>
                <a:prstClr val="black"/>
              </a:solidFill>
              <a:latin typeface="FIGC - Azzurri" panose="00000500000000000000" pitchFamily="50" charset="0"/>
              <a:ea typeface="Times New Roman" panose="02020603050405020304" pitchFamily="18" charset="0"/>
            </a:rPr>
            <a:t>, che prende il posto di tutte le Società che si fondono. Quella per incorporazione si realizza mediante </a:t>
          </a:r>
          <a:r>
            <a:rPr lang="it-IT" sz="1200" b="1" kern="1200" dirty="0">
              <a:solidFill>
                <a:schemeClr val="bg1">
                  <a:lumMod val="50000"/>
                </a:schemeClr>
              </a:solidFill>
              <a:latin typeface="FIGC - Azzurri" panose="00000500000000000000" pitchFamily="50" charset="0"/>
              <a:ea typeface="Times New Roman" panose="02020603050405020304" pitchFamily="18" charset="0"/>
            </a:rPr>
            <a:t>assorbimento</a:t>
          </a:r>
          <a:r>
            <a:rPr lang="it-IT" sz="1200" kern="1200" dirty="0">
              <a:solidFill>
                <a:prstClr val="black"/>
              </a:solidFill>
              <a:latin typeface="FIGC - Azzurri" panose="00000500000000000000" pitchFamily="50" charset="0"/>
              <a:ea typeface="Times New Roman" panose="02020603050405020304" pitchFamily="18" charset="0"/>
            </a:rPr>
            <a:t> in una Società preesistente di una o più Società. </a:t>
          </a:r>
        </a:p>
        <a:p>
          <a:pPr marL="0" lvl="0" indent="0" algn="ctr" defTabSz="889000">
            <a:lnSpc>
              <a:spcPct val="90000"/>
            </a:lnSpc>
            <a:spcBef>
              <a:spcPct val="0"/>
            </a:spcBef>
            <a:spcAft>
              <a:spcPct val="35000"/>
            </a:spcAft>
            <a:buNone/>
          </a:pPr>
          <a:endParaRPr lang="it-IT" sz="1200" kern="1200" dirty="0"/>
        </a:p>
      </dsp:txBody>
      <dsp:txXfrm>
        <a:off x="2617" y="3324330"/>
        <a:ext cx="3867906" cy="1434993"/>
      </dsp:txXfrm>
    </dsp:sp>
    <dsp:sp modelId="{DB627C68-444A-4F07-A1BE-D966E2725480}">
      <dsp:nvSpPr>
        <dsp:cNvPr id="0" name=""/>
        <dsp:cNvSpPr/>
      </dsp:nvSpPr>
      <dsp:spPr>
        <a:xfrm>
          <a:off x="4257476" y="659343"/>
          <a:ext cx="3867906" cy="2664987"/>
        </a:xfrm>
        <a:prstGeom prst="round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6825" t="4846" r="23379" b="3529"/>
          </a:stretch>
        </a:blip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47F91-562B-420D-B2A2-0B1F07C81290}">
      <dsp:nvSpPr>
        <dsp:cNvPr id="0" name=""/>
        <dsp:cNvSpPr/>
      </dsp:nvSpPr>
      <dsp:spPr>
        <a:xfrm>
          <a:off x="4257476"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t-IT" sz="2000" b="1" kern="1200" dirty="0">
              <a:solidFill>
                <a:srgbClr val="FFC000"/>
              </a:solidFill>
              <a:latin typeface="FIGC - Azzurri" panose="00000500000000000000" pitchFamily="50" charset="0"/>
            </a:rPr>
            <a:t>RISULTATO</a:t>
          </a:r>
        </a:p>
        <a:p>
          <a:pPr marL="0" lvl="0" indent="0" algn="ctr" defTabSz="889000">
            <a:lnSpc>
              <a:spcPct val="90000"/>
            </a:lnSpc>
            <a:spcBef>
              <a:spcPct val="0"/>
            </a:spcBef>
            <a:spcAft>
              <a:spcPct val="35000"/>
            </a:spcAft>
            <a:buNone/>
          </a:pPr>
          <a:r>
            <a:rPr lang="it-IT" sz="1200" kern="1200" dirty="0">
              <a:solidFill>
                <a:prstClr val="black"/>
              </a:solidFill>
              <a:latin typeface="FIGC - Azzurri" panose="00000500000000000000" pitchFamily="50" charset="0"/>
              <a:ea typeface="Times New Roman" panose="02020603050405020304" pitchFamily="18" charset="0"/>
            </a:rPr>
            <a:t>La Società incorporante o che risulta dalla fusione</a:t>
          </a:r>
          <a:r>
            <a:rPr lang="it-IT" sz="1200" kern="1200" dirty="0">
              <a:solidFill>
                <a:srgbClr val="FF0000"/>
              </a:solidFill>
              <a:latin typeface="FIGC - Azzurri" panose="00000500000000000000" pitchFamily="50" charset="0"/>
              <a:ea typeface="Times New Roman" panose="02020603050405020304" pitchFamily="18" charset="0"/>
            </a:rPr>
            <a:t> </a:t>
          </a:r>
          <a:r>
            <a:rPr lang="it-IT" sz="1200" b="1" kern="1200" dirty="0">
              <a:solidFill>
                <a:schemeClr val="bg1">
                  <a:lumMod val="50000"/>
                </a:schemeClr>
              </a:solidFill>
              <a:latin typeface="FIGC - Azzurri" panose="00000500000000000000" pitchFamily="50" charset="0"/>
              <a:ea typeface="Times New Roman" panose="02020603050405020304" pitchFamily="18" charset="0"/>
            </a:rPr>
            <a:t>assume i diritti e gli obblighi</a:t>
          </a:r>
          <a:r>
            <a:rPr lang="it-IT" sz="1200" kern="1200" dirty="0">
              <a:solidFill>
                <a:prstClr val="black"/>
              </a:solidFill>
              <a:latin typeface="FIGC - Azzurri" panose="00000500000000000000" pitchFamily="50" charset="0"/>
              <a:ea typeface="Times New Roman" panose="02020603050405020304" pitchFamily="18" charset="0"/>
            </a:rPr>
            <a:t> delle Società partecipanti alla fusione, proseguendo in tutti i loro rapporti, anche processuali, anteriori alla fusione (art. 2504 – </a:t>
          </a:r>
          <a:r>
            <a:rPr lang="it-IT" sz="1200" i="1" kern="1200" dirty="0">
              <a:solidFill>
                <a:prstClr val="black"/>
              </a:solidFill>
              <a:latin typeface="FIGC - Azzurri" panose="00000500000000000000" pitchFamily="50" charset="0"/>
              <a:ea typeface="Times New Roman" panose="02020603050405020304" pitchFamily="18" charset="0"/>
            </a:rPr>
            <a:t>bis</a:t>
          </a:r>
          <a:r>
            <a:rPr lang="it-IT" sz="1200" kern="1200" dirty="0">
              <a:solidFill>
                <a:prstClr val="black"/>
              </a:solidFill>
              <a:latin typeface="FIGC - Azzurri" panose="00000500000000000000" pitchFamily="50" charset="0"/>
              <a:ea typeface="Times New Roman" panose="02020603050405020304" pitchFamily="18" charset="0"/>
            </a:rPr>
            <a:t>, comma 1, c.c.) . </a:t>
          </a:r>
          <a:endParaRPr lang="it-IT" sz="1200" kern="1200" dirty="0"/>
        </a:p>
      </dsp:txBody>
      <dsp:txXfrm>
        <a:off x="4257476" y="3324330"/>
        <a:ext cx="3867906" cy="1434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21446-CEDB-4019-A478-67E79D0594AD}">
      <dsp:nvSpPr>
        <dsp:cNvPr id="0" name=""/>
        <dsp:cNvSpPr/>
      </dsp:nvSpPr>
      <dsp:spPr>
        <a:xfrm rot="16200000">
          <a:off x="-1761177"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NORMATIVA</a:t>
          </a:r>
        </a:p>
      </dsp:txBody>
      <dsp:txXfrm>
        <a:off x="-1761177" y="2806497"/>
        <a:ext cx="4226560" cy="607275"/>
      </dsp:txXfrm>
    </dsp:sp>
    <dsp:sp modelId="{FF4FEA58-DCD0-4BDD-8FD9-B66AB39DCAAD}">
      <dsp:nvSpPr>
        <dsp:cNvPr id="0" name=""/>
        <dsp:cNvSpPr/>
      </dsp:nvSpPr>
      <dsp:spPr>
        <a:xfrm>
          <a:off x="655740" y="996855"/>
          <a:ext cx="3024878" cy="42265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FIGC - Azzurri" panose="00000500000000000000" pitchFamily="50" charset="0"/>
              <a:ea typeface="Times New Roman" panose="02020603050405020304" pitchFamily="18" charset="0"/>
            </a:rPr>
            <a:t>Il codice civile disciplina le fusioni tra Associazioni e Fondazioni (</a:t>
          </a:r>
          <a:r>
            <a:rPr lang="it-IT" sz="1400" i="1" kern="1200" dirty="0">
              <a:latin typeface="FIGC - Azzurri" panose="00000500000000000000" pitchFamily="50" charset="0"/>
              <a:ea typeface="Times New Roman" panose="02020603050405020304" pitchFamily="18" charset="0"/>
            </a:rPr>
            <a:t>art. 42 bis</a:t>
          </a:r>
          <a:r>
            <a:rPr lang="it-IT" sz="1400" kern="1200" dirty="0">
              <a:latin typeface="FIGC - Azzurri" panose="00000500000000000000" pitchFamily="50" charset="0"/>
              <a:ea typeface="Times New Roman" panose="02020603050405020304" pitchFamily="18" charset="0"/>
            </a:rPr>
            <a:t>). </a:t>
          </a:r>
          <a:endParaRPr lang="it-IT" sz="1400" kern="1200" dirty="0"/>
        </a:p>
        <a:p>
          <a:pPr marL="114300" lvl="1"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latin typeface="FIGC - Azzurri" panose="00000500000000000000" pitchFamily="50" charset="0"/>
              <a:ea typeface="Times New Roman" panose="02020603050405020304" pitchFamily="18" charset="0"/>
            </a:rPr>
            <a:t>Ad oggi non esiste una previsione normativa riguardante tali operazioni tra Associazioni e Società. </a:t>
          </a:r>
        </a:p>
      </dsp:txBody>
      <dsp:txXfrm>
        <a:off x="655740" y="996855"/>
        <a:ext cx="3024878" cy="4226560"/>
      </dsp:txXfrm>
    </dsp:sp>
    <dsp:sp modelId="{11CF1D15-7DBE-4E06-B106-3BD2E3B73247}">
      <dsp:nvSpPr>
        <dsp:cNvPr id="0" name=""/>
        <dsp:cNvSpPr/>
      </dsp:nvSpPr>
      <dsp:spPr>
        <a:xfrm>
          <a:off x="48464" y="195251"/>
          <a:ext cx="1214551" cy="12145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D1849-D7AE-432D-8C2F-149A0D91F566}">
      <dsp:nvSpPr>
        <dsp:cNvPr id="0" name=""/>
        <dsp:cNvSpPr/>
      </dsp:nvSpPr>
      <dsp:spPr>
        <a:xfrm rot="16200000">
          <a:off x="2637739"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SOLUZIONE</a:t>
          </a:r>
        </a:p>
      </dsp:txBody>
      <dsp:txXfrm>
        <a:off x="2637739" y="2806497"/>
        <a:ext cx="4226560" cy="607275"/>
      </dsp:txXfrm>
    </dsp:sp>
    <dsp:sp modelId="{D5D407B7-69D6-425F-8463-80BE204395FE}">
      <dsp:nvSpPr>
        <dsp:cNvPr id="0" name=""/>
        <dsp:cNvSpPr/>
      </dsp:nvSpPr>
      <dsp:spPr>
        <a:xfrm>
          <a:off x="5054657" y="996855"/>
          <a:ext cx="3024878" cy="42265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14300" lvl="1" indent="-114300" algn="l" defTabSz="622300">
            <a:lnSpc>
              <a:spcPct val="90000"/>
            </a:lnSpc>
            <a:spcBef>
              <a:spcPct val="0"/>
            </a:spcBef>
            <a:spcAft>
              <a:spcPct val="15000"/>
            </a:spcAft>
            <a:buChar char="•"/>
          </a:pPr>
          <a:r>
            <a:rPr lang="it-IT" sz="1400" kern="1200">
              <a:latin typeface="FIGC - Azzurri" panose="00000500000000000000" pitchFamily="50" charset="0"/>
              <a:ea typeface="Times New Roman" panose="02020603050405020304" pitchFamily="18" charset="0"/>
            </a:rPr>
            <a:t>Una fusione tra un’ASD e una SSD sarebbe dunque possibile in due modi:</a:t>
          </a:r>
          <a:endParaRPr lang="it-IT" sz="1400" kern="1200" dirty="0"/>
        </a:p>
        <a:p>
          <a:pPr marL="114300" lvl="1"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a:p>
          <a:pPr marL="114300" lvl="1"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fusione.</a:t>
          </a:r>
          <a:endParaRPr lang="it-IT" sz="1400" kern="1200" dirty="0">
            <a:latin typeface="FIGC - Azzurri" panose="00000500000000000000" pitchFamily="50" charset="0"/>
            <a:ea typeface="Times New Roman" panose="02020603050405020304" pitchFamily="18" charset="0"/>
          </a:endParaRPr>
        </a:p>
      </dsp:txBody>
      <dsp:txXfrm>
        <a:off x="5054657" y="996855"/>
        <a:ext cx="3024878" cy="4226560"/>
      </dsp:txXfrm>
    </dsp:sp>
    <dsp:sp modelId="{3EABC0CB-1FD7-46B2-894D-21AF893DAB10}">
      <dsp:nvSpPr>
        <dsp:cNvPr id="0" name=""/>
        <dsp:cNvSpPr/>
      </dsp:nvSpPr>
      <dsp:spPr>
        <a:xfrm>
          <a:off x="4447381" y="195251"/>
          <a:ext cx="1214551" cy="12145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E4DE5-3AA3-426E-ABAC-3AA8BD6A259A}">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6DD00-1366-4898-BB06-0C89AFED39D1}">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1" kern="1200" dirty="0">
              <a:solidFill>
                <a:srgbClr val="002060"/>
              </a:solidFill>
              <a:latin typeface="FIGC - Azzurri" panose="00000500000000000000" pitchFamily="50" charset="0"/>
            </a:rPr>
            <a:t>DEFINIZIONE</a:t>
          </a: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r>
            <a:rPr lang="it-IT" sz="2100" b="1" kern="1200" dirty="0">
              <a:solidFill>
                <a:srgbClr val="002060"/>
              </a:solidFill>
              <a:latin typeface="FIGC - Azzurri" panose="00000500000000000000" pitchFamily="50" charset="0"/>
            </a:rPr>
            <a:t>CONTENUTI</a:t>
          </a:r>
        </a:p>
        <a:p>
          <a:pPr marL="0" lvl="0" indent="0" algn="l" defTabSz="933450">
            <a:lnSpc>
              <a:spcPct val="90000"/>
            </a:lnSpc>
            <a:spcBef>
              <a:spcPct val="0"/>
            </a:spcBef>
            <a:spcAft>
              <a:spcPct val="35000"/>
            </a:spcAft>
            <a:buNone/>
          </a:pPr>
          <a:r>
            <a:rPr lang="it-IT" sz="2100" b="1" kern="1200" dirty="0">
              <a:solidFill>
                <a:srgbClr val="002060"/>
              </a:solidFill>
              <a:latin typeface="FIGC - Azzurri" panose="00000500000000000000" pitchFamily="50" charset="0"/>
            </a:rPr>
            <a:t>ESSENZIALI</a:t>
          </a:r>
        </a:p>
        <a:p>
          <a:pPr marL="0" lvl="0" indent="0" algn="l" defTabSz="933450">
            <a:lnSpc>
              <a:spcPct val="90000"/>
            </a:lnSpc>
            <a:spcBef>
              <a:spcPct val="0"/>
            </a:spcBef>
            <a:spcAft>
              <a:spcPct val="35000"/>
            </a:spcAft>
            <a:buNone/>
          </a:pPr>
          <a:endParaRPr lang="it-IT" sz="2100" kern="1200" dirty="0"/>
        </a:p>
        <a:p>
          <a:pPr marL="0" lvl="0" indent="0" algn="l" defTabSz="933450">
            <a:lnSpc>
              <a:spcPct val="90000"/>
            </a:lnSpc>
            <a:spcBef>
              <a:spcPct val="0"/>
            </a:spcBef>
            <a:spcAft>
              <a:spcPct val="35000"/>
            </a:spcAft>
            <a:buNone/>
          </a:pPr>
          <a:endParaRPr lang="it-IT" sz="2100" kern="1200" dirty="0"/>
        </a:p>
      </dsp:txBody>
      <dsp:txXfrm>
        <a:off x="0" y="0"/>
        <a:ext cx="1625600" cy="5418667"/>
      </dsp:txXfrm>
    </dsp:sp>
    <dsp:sp modelId="{5196A64B-4390-4FB4-9649-D18B36C6EF87}">
      <dsp:nvSpPr>
        <dsp:cNvPr id="0" name=""/>
        <dsp:cNvSpPr/>
      </dsp:nvSpPr>
      <dsp:spPr>
        <a:xfrm>
          <a:off x="1747520" y="125941"/>
          <a:ext cx="6380480"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E’ il progetto redatto dagli</a:t>
          </a:r>
          <a:r>
            <a:rPr lang="it-IT" sz="1900" kern="1200" dirty="0">
              <a:solidFill>
                <a:srgbClr val="FF0000"/>
              </a:solidFill>
              <a:latin typeface="FIGC - Azzurri Light" panose="00000400000000000000" pitchFamily="50" charset="0"/>
              <a:ea typeface="Times New Roman" panose="02020603050405020304" pitchFamily="18" charset="0"/>
            </a:rPr>
            <a:t> </a:t>
          </a:r>
          <a:r>
            <a:rPr lang="it-IT" sz="1900" b="1" kern="1200" dirty="0">
              <a:solidFill>
                <a:srgbClr val="002060"/>
              </a:solidFill>
              <a:latin typeface="FIGC - Azzurri" panose="00000500000000000000" pitchFamily="50" charset="0"/>
              <a:ea typeface="Times New Roman" panose="02020603050405020304" pitchFamily="18" charset="0"/>
            </a:rPr>
            <a:t>amministratori</a:t>
          </a:r>
          <a:r>
            <a:rPr lang="it-IT" sz="1900" kern="1200" dirty="0">
              <a:solidFill>
                <a:srgbClr val="FF0000"/>
              </a:solidFill>
              <a:latin typeface="FIGC - Azzurri" panose="00000500000000000000" pitchFamily="50" charset="0"/>
              <a:ea typeface="Times New Roman" panose="02020603050405020304" pitchFamily="18" charset="0"/>
            </a:rPr>
            <a:t> </a:t>
          </a:r>
          <a:r>
            <a:rPr lang="it-IT" sz="1900" kern="1200" dirty="0">
              <a:solidFill>
                <a:prstClr val="black"/>
              </a:solidFill>
              <a:latin typeface="FIGC - Azzurri Light" panose="00000400000000000000" pitchFamily="50" charset="0"/>
              <a:ea typeface="Times New Roman" panose="02020603050405020304" pitchFamily="18" charset="0"/>
            </a:rPr>
            <a:t>delle diverse Società partecipanti alla scissione (anche della/e beneficiaria/e, se preesistente/i), nel quale sono fissate, sulla base delle trattative intercorse, </a:t>
          </a:r>
          <a:r>
            <a:rPr lang="it-IT" sz="1900" b="1" kern="1200" dirty="0">
              <a:solidFill>
                <a:srgbClr val="002060"/>
              </a:solidFill>
              <a:latin typeface="FIGC - Azzurri" panose="00000500000000000000" pitchFamily="50" charset="0"/>
              <a:ea typeface="Times New Roman" panose="02020603050405020304" pitchFamily="18" charset="0"/>
            </a:rPr>
            <a:t>le condizioni e le modalità dell’operazione</a:t>
          </a:r>
          <a:r>
            <a:rPr lang="it-IT" sz="1900" kern="1200" dirty="0">
              <a:solidFill>
                <a:prstClr val="black"/>
              </a:solidFill>
              <a:latin typeface="FIGC - Azzurri Light" panose="00000400000000000000" pitchFamily="50" charset="0"/>
              <a:ea typeface="Times New Roman" panose="02020603050405020304" pitchFamily="18" charset="0"/>
            </a:rPr>
            <a:t> da sottoporre all’approvazione dell’assemblea. Deve avere </a:t>
          </a:r>
          <a:r>
            <a:rPr lang="it-IT" sz="1900" b="1" kern="1200" dirty="0">
              <a:solidFill>
                <a:srgbClr val="002060"/>
              </a:solidFill>
              <a:latin typeface="FIGC - Azzurri" panose="00000500000000000000" pitchFamily="50" charset="0"/>
              <a:ea typeface="Times New Roman" panose="02020603050405020304" pitchFamily="18" charset="0"/>
            </a:rPr>
            <a:t>identico contenuto </a:t>
          </a:r>
          <a:r>
            <a:rPr lang="it-IT" sz="1900" kern="1200" dirty="0">
              <a:solidFill>
                <a:prstClr val="black"/>
              </a:solidFill>
              <a:latin typeface="FIGC - Azzurri Light" panose="00000400000000000000" pitchFamily="50" charset="0"/>
              <a:ea typeface="Times New Roman" panose="02020603050405020304" pitchFamily="18" charset="0"/>
            </a:rPr>
            <a:t>per tutte le Società.</a:t>
          </a:r>
          <a:endParaRPr lang="it-IT" sz="1900" kern="1200" dirty="0">
            <a:latin typeface="FIGC - Azzurri Light" panose="00000400000000000000" pitchFamily="50" charset="0"/>
          </a:endParaRPr>
        </a:p>
      </dsp:txBody>
      <dsp:txXfrm>
        <a:off x="1747520" y="125941"/>
        <a:ext cx="6380480" cy="2518833"/>
      </dsp:txXfrm>
    </dsp:sp>
    <dsp:sp modelId="{0B0C29D3-EEC2-4AE3-9040-B2A458A7FBFC}">
      <dsp:nvSpPr>
        <dsp:cNvPr id="0" name=""/>
        <dsp:cNvSpPr/>
      </dsp:nvSpPr>
      <dsp:spPr>
        <a:xfrm>
          <a:off x="1625599" y="2644775"/>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C97DD-1B11-4DFA-9C9E-26934A3E5BFA}">
      <dsp:nvSpPr>
        <dsp:cNvPr id="0" name=""/>
        <dsp:cNvSpPr/>
      </dsp:nvSpPr>
      <dsp:spPr>
        <a:xfrm>
          <a:off x="1747520" y="2770716"/>
          <a:ext cx="6380480"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Motivazioni di carattere </a:t>
          </a:r>
          <a:r>
            <a:rPr lang="it-IT" sz="1900" b="1" kern="1200" dirty="0">
              <a:solidFill>
                <a:srgbClr val="002060"/>
              </a:solidFill>
              <a:latin typeface="FIGC - Azzurri" panose="00000500000000000000" pitchFamily="50" charset="0"/>
              <a:ea typeface="Times New Roman" panose="02020603050405020304" pitchFamily="18" charset="0"/>
            </a:rPr>
            <a:t>giuridico, strategico </a:t>
          </a:r>
          <a:r>
            <a:rPr lang="it-IT" sz="1900" kern="1200" dirty="0">
              <a:solidFill>
                <a:prstClr val="black"/>
              </a:solidFill>
              <a:latin typeface="FIGC - Azzurri Light" panose="00000400000000000000" pitchFamily="50" charset="0"/>
              <a:ea typeface="Times New Roman" panose="02020603050405020304" pitchFamily="18" charset="0"/>
            </a:rPr>
            <a:t>ed </a:t>
          </a:r>
          <a:r>
            <a:rPr lang="it-IT" sz="1900" b="1" kern="1200" dirty="0">
              <a:solidFill>
                <a:srgbClr val="002060"/>
              </a:solidFill>
              <a:latin typeface="FIGC - Azzurri" panose="00000500000000000000" pitchFamily="50" charset="0"/>
              <a:ea typeface="Times New Roman" panose="02020603050405020304" pitchFamily="18" charset="0"/>
            </a:rPr>
            <a:t>economico</a:t>
          </a:r>
          <a:r>
            <a:rPr lang="it-IT" sz="1900" kern="1200" dirty="0">
              <a:solidFill>
                <a:prstClr val="black"/>
              </a:solidFill>
              <a:latin typeface="FIGC - Azzurri Light" panose="00000400000000000000" pitchFamily="50" charset="0"/>
              <a:ea typeface="Times New Roman" panose="02020603050405020304" pitchFamily="18" charset="0"/>
            </a:rPr>
            <a:t>.</a:t>
          </a:r>
        </a:p>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Denominazione sociale e sede delle Società partecipanti alla scissione.</a:t>
          </a:r>
        </a:p>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Denominazione sociale e sede della/e Società che prosegue/</a:t>
          </a:r>
          <a:r>
            <a:rPr lang="it-IT" sz="1900" kern="1200" dirty="0" err="1">
              <a:solidFill>
                <a:prstClr val="black"/>
              </a:solidFill>
              <a:latin typeface="FIGC - Azzurri Light" panose="00000400000000000000" pitchFamily="50" charset="0"/>
              <a:ea typeface="Times New Roman" panose="02020603050405020304" pitchFamily="18" charset="0"/>
            </a:rPr>
            <a:t>uono</a:t>
          </a:r>
          <a:r>
            <a:rPr lang="it-IT" sz="1900" kern="1200" dirty="0">
              <a:solidFill>
                <a:prstClr val="black"/>
              </a:solidFill>
              <a:latin typeface="FIGC - Azzurri Light" panose="00000400000000000000" pitchFamily="50" charset="0"/>
              <a:ea typeface="Times New Roman" panose="02020603050405020304" pitchFamily="18" charset="0"/>
            </a:rPr>
            <a:t> l’attività a seguito della scissione. </a:t>
          </a:r>
        </a:p>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Rapporto di cambio delle azioni o quote (</a:t>
          </a:r>
          <a:r>
            <a:rPr lang="it-IT" sz="1900" u="sng" kern="1200" dirty="0">
              <a:solidFill>
                <a:prstClr val="black"/>
              </a:solidFill>
              <a:latin typeface="FIGC - Azzurri Light" panose="00000400000000000000" pitchFamily="50" charset="0"/>
              <a:ea typeface="Times New Roman" panose="02020603050405020304" pitchFamily="18" charset="0"/>
            </a:rPr>
            <a:t>solo per le S.S.D</a:t>
          </a:r>
          <a:r>
            <a:rPr lang="it-IT" sz="1900" kern="1200" dirty="0">
              <a:solidFill>
                <a:prstClr val="black"/>
              </a:solidFill>
              <a:latin typeface="FIGC - Azzurri Light" panose="00000400000000000000" pitchFamily="50" charset="0"/>
              <a:ea typeface="Times New Roman" panose="02020603050405020304" pitchFamily="18" charset="0"/>
            </a:rPr>
            <a:t>)</a:t>
          </a:r>
        </a:p>
        <a:p>
          <a:pPr marL="0" lvl="0" indent="0" algn="l" defTabSz="844550">
            <a:lnSpc>
              <a:spcPct val="90000"/>
            </a:lnSpc>
            <a:spcBef>
              <a:spcPct val="0"/>
            </a:spcBef>
            <a:spcAft>
              <a:spcPct val="35000"/>
            </a:spcAft>
            <a:buNone/>
          </a:pPr>
          <a:endParaRPr lang="it-IT" sz="1900" kern="1200" dirty="0"/>
        </a:p>
      </dsp:txBody>
      <dsp:txXfrm>
        <a:off x="1747520" y="2770716"/>
        <a:ext cx="6380480" cy="2518833"/>
      </dsp:txXfrm>
    </dsp:sp>
    <dsp:sp modelId="{2326A485-6F07-4E43-B269-DCC66742868E}">
      <dsp:nvSpPr>
        <dsp:cNvPr id="0" name=""/>
        <dsp:cNvSpPr/>
      </dsp:nvSpPr>
      <dsp:spPr>
        <a:xfrm>
          <a:off x="1625599" y="528955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EA6EF-2B36-4FAF-961C-2A02CA3E369F}">
      <dsp:nvSpPr>
        <dsp:cNvPr id="0" name=""/>
        <dsp:cNvSpPr/>
      </dsp:nvSpPr>
      <dsp:spPr>
        <a:xfrm rot="10800000">
          <a:off x="1693004" y="80"/>
          <a:ext cx="4735326" cy="2001088"/>
        </a:xfrm>
        <a:prstGeom prst="homePlat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424"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FIGC - Azzurri" panose="00000500000000000000" pitchFamily="50" charset="0"/>
            </a:rPr>
            <a:t>DEFINIZIONE</a:t>
          </a:r>
        </a:p>
        <a:p>
          <a:pPr marL="0" lvl="0" indent="0" algn="ctr" defTabSz="889000">
            <a:lnSpc>
              <a:spcPct val="90000"/>
            </a:lnSpc>
            <a:spcBef>
              <a:spcPct val="0"/>
            </a:spcBef>
            <a:spcAft>
              <a:spcPct val="35000"/>
            </a:spcAft>
            <a:buNone/>
          </a:pPr>
          <a:r>
            <a:rPr lang="it-IT" sz="1300" kern="1200" dirty="0">
              <a:latin typeface="FIGC - Azzurri" panose="00000500000000000000" pitchFamily="50" charset="0"/>
              <a:ea typeface="Times New Roman" panose="02020603050405020304" pitchFamily="18" charset="0"/>
            </a:rPr>
            <a:t>Stipulato da parte dei legali rappresentanti delle Società interessate, che danno attuazione alle relative delibere assembleari. Se sono beneficiarie Società di nuova costituzione, funge da atto costitutivo della/e stessa/e.</a:t>
          </a:r>
        </a:p>
        <a:p>
          <a:pPr marL="0" lvl="0" indent="0" algn="ctr" defTabSz="889000">
            <a:lnSpc>
              <a:spcPct val="90000"/>
            </a:lnSpc>
            <a:spcBef>
              <a:spcPct val="0"/>
            </a:spcBef>
            <a:spcAft>
              <a:spcPct val="35000"/>
            </a:spcAft>
            <a:buNone/>
          </a:pPr>
          <a:endParaRPr lang="it-IT" sz="1300" kern="1200" dirty="0">
            <a:latin typeface="FIGC - Azzurri" panose="00000500000000000000" pitchFamily="50" charset="0"/>
            <a:ea typeface="Times New Roman" panose="02020603050405020304" pitchFamily="18" charset="0"/>
          </a:endParaRPr>
        </a:p>
        <a:p>
          <a:pPr marL="0" lvl="0" indent="0" algn="ctr" defTabSz="889000">
            <a:lnSpc>
              <a:spcPct val="90000"/>
            </a:lnSpc>
            <a:spcBef>
              <a:spcPct val="0"/>
            </a:spcBef>
            <a:spcAft>
              <a:spcPct val="35000"/>
            </a:spcAft>
            <a:buNone/>
          </a:pPr>
          <a:endParaRPr lang="it-IT" sz="1300" kern="1200" dirty="0"/>
        </a:p>
      </dsp:txBody>
      <dsp:txXfrm rot="10800000">
        <a:off x="2193276" y="80"/>
        <a:ext cx="4235054" cy="2001088"/>
      </dsp:txXfrm>
    </dsp:sp>
    <dsp:sp modelId="{12F6CBBC-69D6-4FDA-9949-EE493F028EEC}">
      <dsp:nvSpPr>
        <dsp:cNvPr id="0" name=""/>
        <dsp:cNvSpPr/>
      </dsp:nvSpPr>
      <dsp:spPr>
        <a:xfrm>
          <a:off x="692460" y="80"/>
          <a:ext cx="2001088" cy="20010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FB6399-A30B-4820-845D-0EFAEF5F7B23}">
      <dsp:nvSpPr>
        <dsp:cNvPr id="0" name=""/>
        <dsp:cNvSpPr/>
      </dsp:nvSpPr>
      <dsp:spPr>
        <a:xfrm rot="10800000">
          <a:off x="1693004" y="2598509"/>
          <a:ext cx="4735326" cy="2001088"/>
        </a:xfrm>
        <a:prstGeom prst="homePlate">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424"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rgbClr val="002060"/>
              </a:solidFill>
              <a:latin typeface="FIGC - Azzurri" panose="00000500000000000000" pitchFamily="50" charset="0"/>
            </a:rPr>
            <a:t>TEMPISTICHE</a:t>
          </a:r>
        </a:p>
        <a:p>
          <a:pPr marL="0" lvl="0" indent="0" algn="ctr" defTabSz="889000">
            <a:lnSpc>
              <a:spcPct val="90000"/>
            </a:lnSpc>
            <a:spcBef>
              <a:spcPct val="0"/>
            </a:spcBef>
            <a:spcAft>
              <a:spcPct val="35000"/>
            </a:spcAft>
            <a:buNone/>
          </a:pPr>
          <a:r>
            <a:rPr lang="it-IT" sz="1400" kern="1200" dirty="0">
              <a:solidFill>
                <a:srgbClr val="002060"/>
              </a:solidFill>
              <a:latin typeface="FIGC - Azzurri" panose="00000500000000000000" pitchFamily="50" charset="0"/>
              <a:ea typeface="Times New Roman" panose="02020603050405020304" pitchFamily="18" charset="0"/>
            </a:rPr>
            <a:t>La scissione  può essere attuata solo dopo che siano trascorsi sessanta giorni dalla pubblicità dell’ultima delibera delle Società che vi partecipano (</a:t>
          </a:r>
          <a:r>
            <a:rPr lang="it-IT" sz="1400" u="sng" kern="1200" dirty="0">
              <a:solidFill>
                <a:srgbClr val="002060"/>
              </a:solidFill>
              <a:latin typeface="FIGC - Azzurri" panose="00000500000000000000" pitchFamily="50" charset="0"/>
              <a:ea typeface="Times New Roman" panose="02020603050405020304" pitchFamily="18" charset="0"/>
            </a:rPr>
            <a:t>calcolare in anticipo il termine rispetto alle scadenze federali, al fine di conciliare le tempistiche</a:t>
          </a:r>
          <a:r>
            <a:rPr lang="it-IT" sz="1400" kern="1200" dirty="0">
              <a:solidFill>
                <a:srgbClr val="002060"/>
              </a:solidFill>
              <a:latin typeface="FIGC - Azzurri" panose="00000500000000000000" pitchFamily="50" charset="0"/>
              <a:ea typeface="Times New Roman" panose="02020603050405020304" pitchFamily="18" charset="0"/>
            </a:rPr>
            <a:t>).</a:t>
          </a:r>
        </a:p>
        <a:p>
          <a:pPr marL="0" lvl="0" indent="0" algn="ctr" defTabSz="889000">
            <a:lnSpc>
              <a:spcPct val="90000"/>
            </a:lnSpc>
            <a:spcBef>
              <a:spcPct val="0"/>
            </a:spcBef>
            <a:spcAft>
              <a:spcPct val="35000"/>
            </a:spcAft>
            <a:buNone/>
          </a:pPr>
          <a:endParaRPr lang="it-IT" sz="1400" kern="1200" dirty="0"/>
        </a:p>
      </dsp:txBody>
      <dsp:txXfrm rot="10800000">
        <a:off x="2193276" y="2598509"/>
        <a:ext cx="4235054" cy="2001088"/>
      </dsp:txXfrm>
    </dsp:sp>
    <dsp:sp modelId="{F3DB6762-8DBD-46E3-8958-0671B0667474}">
      <dsp:nvSpPr>
        <dsp:cNvPr id="0" name=""/>
        <dsp:cNvSpPr/>
      </dsp:nvSpPr>
      <dsp:spPr>
        <a:xfrm>
          <a:off x="692460" y="2598509"/>
          <a:ext cx="2001088" cy="200108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F37EF-F66F-4D76-9D85-8BE9F292EC8D}">
      <dsp:nvSpPr>
        <dsp:cNvPr id="0" name=""/>
        <dsp:cNvSpPr/>
      </dsp:nvSpPr>
      <dsp:spPr>
        <a:xfrm>
          <a:off x="2467762" y="0"/>
          <a:ext cx="4199239" cy="1251461"/>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b="1" kern="1200" dirty="0">
              <a:latin typeface="FIGC - Azzurri" panose="00000500000000000000" pitchFamily="50" charset="0"/>
            </a:rPr>
            <a:t>COMPETENZE</a:t>
          </a:r>
        </a:p>
      </dsp:txBody>
      <dsp:txXfrm>
        <a:off x="2504416" y="36654"/>
        <a:ext cx="4125931" cy="1178153"/>
      </dsp:txXfrm>
    </dsp:sp>
    <dsp:sp modelId="{26685C7F-C13F-4407-94F5-2B3C1EE6BCFC}">
      <dsp:nvSpPr>
        <dsp:cNvPr id="0" name=""/>
        <dsp:cNvSpPr/>
      </dsp:nvSpPr>
      <dsp:spPr>
        <a:xfrm rot="5400000">
          <a:off x="4332733" y="1282747"/>
          <a:ext cx="469297" cy="56315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4398435" y="1329677"/>
        <a:ext cx="337895" cy="328508"/>
      </dsp:txXfrm>
    </dsp:sp>
    <dsp:sp modelId="{67314F9B-B200-47E2-8292-E927193B95D2}">
      <dsp:nvSpPr>
        <dsp:cNvPr id="0" name=""/>
        <dsp:cNvSpPr/>
      </dsp:nvSpPr>
      <dsp:spPr>
        <a:xfrm>
          <a:off x="2467762" y="1877191"/>
          <a:ext cx="4199239" cy="1251461"/>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latin typeface="FIGC - Azzurri" panose="00000500000000000000" pitchFamily="50" charset="0"/>
              <a:ea typeface="Times New Roman" panose="02020603050405020304" pitchFamily="18" charset="0"/>
            </a:rPr>
            <a:t>La scissione viene decisa da ciascuna delle Società che vi partecipano (anche dalla/e beneficiaria/e, se preesistente/i) mediante l’approvazione del relativo progetto. </a:t>
          </a:r>
          <a:endParaRPr lang="it-IT" sz="1800" kern="1200" dirty="0">
            <a:solidFill>
              <a:schemeClr val="tx1"/>
            </a:solidFill>
          </a:endParaRPr>
        </a:p>
      </dsp:txBody>
      <dsp:txXfrm>
        <a:off x="2504416" y="1913845"/>
        <a:ext cx="4125931" cy="1178153"/>
      </dsp:txXfrm>
    </dsp:sp>
    <dsp:sp modelId="{A0B3E999-B0DA-4F97-8464-D277A1B50B1C}">
      <dsp:nvSpPr>
        <dsp:cNvPr id="0" name=""/>
        <dsp:cNvSpPr/>
      </dsp:nvSpPr>
      <dsp:spPr>
        <a:xfrm rot="5400000">
          <a:off x="4332733" y="3159939"/>
          <a:ext cx="469297" cy="563157"/>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4398435" y="3206869"/>
        <a:ext cx="337895" cy="328508"/>
      </dsp:txXfrm>
    </dsp:sp>
    <dsp:sp modelId="{34A6ABA9-278A-42FF-AD08-95BA277406E5}">
      <dsp:nvSpPr>
        <dsp:cNvPr id="0" name=""/>
        <dsp:cNvSpPr/>
      </dsp:nvSpPr>
      <dsp:spPr>
        <a:xfrm>
          <a:off x="2467762" y="3754383"/>
          <a:ext cx="4199239" cy="1251461"/>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rgbClr val="FF0000"/>
              </a:solidFill>
              <a:latin typeface="FIGC - Azzurri" panose="00000500000000000000" pitchFamily="50" charset="0"/>
              <a:ea typeface="Times New Roman" panose="02020603050405020304" pitchFamily="18" charset="0"/>
            </a:rPr>
            <a:t>Il verbale viene redatto disgiuntamente dalle Società partecipanti alla scissione. Non è previsto alcun verbale assembleare congiunto</a:t>
          </a:r>
          <a:endParaRPr lang="it-IT" sz="1800" kern="1200" dirty="0">
            <a:solidFill>
              <a:srgbClr val="FF0000"/>
            </a:solidFill>
          </a:endParaRPr>
        </a:p>
      </dsp:txBody>
      <dsp:txXfrm>
        <a:off x="2504416" y="3791037"/>
        <a:ext cx="4125931" cy="1178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55FA1-3DC2-4C8A-A8CF-EB58BC765F7D}">
      <dsp:nvSpPr>
        <dsp:cNvPr id="0" name=""/>
        <dsp:cNvSpPr/>
      </dsp:nvSpPr>
      <dsp:spPr>
        <a:xfrm>
          <a:off x="0" y="0"/>
          <a:ext cx="6848620" cy="212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t-IT" sz="2600" b="1" kern="1200" dirty="0">
              <a:latin typeface="FIGC - Azzurri" panose="00000500000000000000" pitchFamily="50" charset="0"/>
            </a:rPr>
            <a:t>DIFFERENZE</a:t>
          </a:r>
        </a:p>
        <a:p>
          <a:pPr marL="228600" lvl="1" indent="-228600" algn="l" defTabSz="889000">
            <a:lnSpc>
              <a:spcPct val="90000"/>
            </a:lnSpc>
            <a:spcBef>
              <a:spcPct val="0"/>
            </a:spcBef>
            <a:spcAft>
              <a:spcPct val="15000"/>
            </a:spcAft>
            <a:buChar char="•"/>
          </a:pPr>
          <a:r>
            <a:rPr lang="it-IT" sz="2000" kern="1200" dirty="0">
              <a:latin typeface="FIGC - Azzurri" panose="00000500000000000000" pitchFamily="50" charset="0"/>
              <a:ea typeface="Times New Roman" panose="02020603050405020304" pitchFamily="18" charset="0"/>
            </a:rPr>
            <a:t>Nella scissione totale, l’intero patrimonio della società che si scinde viene trasferito a una o più Società. In quella parziale invece solo parte del patrimonio della Società che si scinde viene trasferita ad una o più altre Società. </a:t>
          </a:r>
          <a:endParaRPr lang="it-IT" sz="2000" kern="1200" dirty="0"/>
        </a:p>
      </dsp:txBody>
      <dsp:txXfrm>
        <a:off x="1582171" y="0"/>
        <a:ext cx="5266448" cy="2124474"/>
      </dsp:txXfrm>
    </dsp:sp>
    <dsp:sp modelId="{E7770880-B68A-4FDF-A183-8646D17B774B}">
      <dsp:nvSpPr>
        <dsp:cNvPr id="0" name=""/>
        <dsp:cNvSpPr/>
      </dsp:nvSpPr>
      <dsp:spPr>
        <a:xfrm>
          <a:off x="212447" y="212447"/>
          <a:ext cx="1369724" cy="1699579"/>
        </a:xfrm>
        <a:prstGeom prst="roundRect">
          <a:avLst>
            <a:gd name="adj" fmla="val 10000"/>
          </a:avLst>
        </a:prstGeom>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t="-10000" b="-10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0348B9-CA61-4F49-9565-25E7A3E15DCF}">
      <dsp:nvSpPr>
        <dsp:cNvPr id="0" name=""/>
        <dsp:cNvSpPr/>
      </dsp:nvSpPr>
      <dsp:spPr>
        <a:xfrm>
          <a:off x="0" y="2336921"/>
          <a:ext cx="6848620" cy="212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t-IT" sz="2600" b="1" kern="1200" dirty="0">
              <a:latin typeface="FIGC - Azzurri" panose="00000500000000000000" pitchFamily="50" charset="0"/>
            </a:rPr>
            <a:t>RISULTATO</a:t>
          </a:r>
        </a:p>
        <a:p>
          <a:pPr marL="228600" lvl="1" indent="-228600" algn="l" defTabSz="889000">
            <a:lnSpc>
              <a:spcPct val="90000"/>
            </a:lnSpc>
            <a:spcBef>
              <a:spcPct val="0"/>
            </a:spcBef>
            <a:spcAft>
              <a:spcPct val="15000"/>
            </a:spcAft>
            <a:buChar char="•"/>
          </a:pPr>
          <a:r>
            <a:rPr lang="it-IT" sz="2000" kern="1200" dirty="0">
              <a:latin typeface="FIGC - Azzurri" panose="00000500000000000000" pitchFamily="50" charset="0"/>
              <a:ea typeface="Times New Roman" panose="02020603050405020304" pitchFamily="18" charset="0"/>
            </a:rPr>
            <a:t>Ai soci della Società scissa sono assegnate azioni o quote della/e Società beneficiarie del trasferimento patrimoniale.</a:t>
          </a:r>
          <a:endParaRPr lang="it-IT" sz="2000" kern="1200" dirty="0"/>
        </a:p>
      </dsp:txBody>
      <dsp:txXfrm>
        <a:off x="1582171" y="2336921"/>
        <a:ext cx="5266448" cy="2124474"/>
      </dsp:txXfrm>
    </dsp:sp>
    <dsp:sp modelId="{44424783-7A80-43CB-8CD2-FB2E693EB911}">
      <dsp:nvSpPr>
        <dsp:cNvPr id="0" name=""/>
        <dsp:cNvSpPr/>
      </dsp:nvSpPr>
      <dsp:spPr>
        <a:xfrm>
          <a:off x="279995" y="2633184"/>
          <a:ext cx="1234628" cy="15319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21446-CEDB-4019-A478-67E79D0594AD}">
      <dsp:nvSpPr>
        <dsp:cNvPr id="0" name=""/>
        <dsp:cNvSpPr/>
      </dsp:nvSpPr>
      <dsp:spPr>
        <a:xfrm rot="16200000">
          <a:off x="-1761177"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NORMATIVA</a:t>
          </a:r>
        </a:p>
      </dsp:txBody>
      <dsp:txXfrm>
        <a:off x="-1761177" y="2806497"/>
        <a:ext cx="4226560" cy="607275"/>
      </dsp:txXfrm>
    </dsp:sp>
    <dsp:sp modelId="{FF4FEA58-DCD0-4BDD-8FD9-B66AB39DCAAD}">
      <dsp:nvSpPr>
        <dsp:cNvPr id="0" name=""/>
        <dsp:cNvSpPr/>
      </dsp:nvSpPr>
      <dsp:spPr>
        <a:xfrm>
          <a:off x="655740" y="996855"/>
          <a:ext cx="3024878" cy="422656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dirty="0">
              <a:latin typeface="FIGC - Azzurri" panose="00000500000000000000" pitchFamily="50" charset="0"/>
              <a:ea typeface="Times New Roman" panose="02020603050405020304" pitchFamily="18" charset="0"/>
            </a:rPr>
            <a:t>Il codice civile disciplina le scissioni </a:t>
          </a:r>
          <a:r>
            <a:rPr lang="it-IT" sz="1800" b="1" kern="1200" dirty="0">
              <a:solidFill>
                <a:srgbClr val="FFC000"/>
              </a:solidFill>
              <a:latin typeface="FIGC - Azzurri" panose="00000500000000000000" pitchFamily="50" charset="0"/>
              <a:ea typeface="Times New Roman" panose="02020603050405020304" pitchFamily="18" charset="0"/>
            </a:rPr>
            <a:t>tra Associazioni e Fondazioni</a:t>
          </a:r>
          <a:r>
            <a:rPr lang="it-IT" sz="1800" kern="1200" dirty="0">
              <a:latin typeface="FIGC - Azzurri" panose="00000500000000000000" pitchFamily="50" charset="0"/>
              <a:ea typeface="Times New Roman" panose="02020603050405020304" pitchFamily="18" charset="0"/>
            </a:rPr>
            <a:t> (</a:t>
          </a:r>
          <a:r>
            <a:rPr lang="it-IT" sz="1800" i="1" kern="1200" dirty="0">
              <a:latin typeface="FIGC - Azzurri" panose="00000500000000000000" pitchFamily="50" charset="0"/>
              <a:ea typeface="Times New Roman" panose="02020603050405020304" pitchFamily="18" charset="0"/>
            </a:rPr>
            <a:t>art. 42 bis</a:t>
          </a:r>
          <a:r>
            <a:rPr lang="it-IT" sz="1800" kern="1200" dirty="0">
              <a:latin typeface="FIGC - Azzurri" panose="00000500000000000000" pitchFamily="50" charset="0"/>
              <a:ea typeface="Times New Roman" panose="02020603050405020304" pitchFamily="18" charset="0"/>
            </a:rPr>
            <a:t>). </a:t>
          </a:r>
          <a:endParaRPr lang="it-IT" sz="1800" kern="1200" dirty="0"/>
        </a:p>
        <a:p>
          <a:pPr marL="171450" lvl="1" indent="-171450" algn="l" defTabSz="800100">
            <a:lnSpc>
              <a:spcPct val="90000"/>
            </a:lnSpc>
            <a:spcBef>
              <a:spcPct val="0"/>
            </a:spcBef>
            <a:spcAft>
              <a:spcPct val="15000"/>
            </a:spcAft>
            <a:buChar char="•"/>
          </a:pPr>
          <a:endParaRPr lang="it-IT" sz="1800" kern="1200" dirty="0">
            <a:solidFill>
              <a:prstClr val="black"/>
            </a:solidFill>
            <a:latin typeface="FIGC - Azzurri" panose="00000500000000000000" pitchFamily="50" charset="0"/>
            <a:ea typeface="Times New Roman" panose="02020603050405020304" pitchFamily="18" charset="0"/>
          </a:endParaRPr>
        </a:p>
        <a:p>
          <a:pPr marL="342900" lvl="2" indent="-171450" algn="l" defTabSz="800100">
            <a:lnSpc>
              <a:spcPct val="90000"/>
            </a:lnSpc>
            <a:spcBef>
              <a:spcPct val="0"/>
            </a:spcBef>
            <a:spcAft>
              <a:spcPct val="15000"/>
            </a:spcAft>
            <a:buChar char="•"/>
          </a:pPr>
          <a:r>
            <a:rPr lang="it-IT" sz="1800" kern="1200" dirty="0">
              <a:latin typeface="FIGC - Azzurri" panose="00000500000000000000" pitchFamily="50" charset="0"/>
              <a:ea typeface="Times New Roman" panose="02020603050405020304" pitchFamily="18" charset="0"/>
            </a:rPr>
            <a:t>Ad oggi </a:t>
          </a:r>
          <a:r>
            <a:rPr lang="it-IT" sz="1800" b="1" kern="1200" dirty="0">
              <a:solidFill>
                <a:srgbClr val="FFC000"/>
              </a:solidFill>
              <a:latin typeface="FIGC - Azzurri" panose="00000500000000000000" pitchFamily="50" charset="0"/>
              <a:ea typeface="Times New Roman" panose="02020603050405020304" pitchFamily="18" charset="0"/>
            </a:rPr>
            <a:t>non esiste </a:t>
          </a:r>
          <a:r>
            <a:rPr lang="it-IT" sz="1800" kern="1200" dirty="0">
              <a:latin typeface="FIGC - Azzurri" panose="00000500000000000000" pitchFamily="50" charset="0"/>
              <a:ea typeface="Times New Roman" panose="02020603050405020304" pitchFamily="18" charset="0"/>
            </a:rPr>
            <a:t>una previsione normativa riguardante tali operazioni </a:t>
          </a:r>
          <a:r>
            <a:rPr lang="it-IT" sz="1800" b="1" kern="1200" dirty="0">
              <a:solidFill>
                <a:srgbClr val="FFC000"/>
              </a:solidFill>
              <a:latin typeface="FIGC - Azzurri" panose="00000500000000000000" pitchFamily="50" charset="0"/>
              <a:ea typeface="Times New Roman" panose="02020603050405020304" pitchFamily="18" charset="0"/>
            </a:rPr>
            <a:t>tra Associazioni e Società. </a:t>
          </a:r>
        </a:p>
      </dsp:txBody>
      <dsp:txXfrm>
        <a:off x="655740" y="996855"/>
        <a:ext cx="3024878" cy="4226560"/>
      </dsp:txXfrm>
    </dsp:sp>
    <dsp:sp modelId="{11CF1D15-7DBE-4E06-B106-3BD2E3B73247}">
      <dsp:nvSpPr>
        <dsp:cNvPr id="0" name=""/>
        <dsp:cNvSpPr/>
      </dsp:nvSpPr>
      <dsp:spPr>
        <a:xfrm>
          <a:off x="48464" y="195251"/>
          <a:ext cx="1214551" cy="12145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D1849-D7AE-432D-8C2F-149A0D91F566}">
      <dsp:nvSpPr>
        <dsp:cNvPr id="0" name=""/>
        <dsp:cNvSpPr/>
      </dsp:nvSpPr>
      <dsp:spPr>
        <a:xfrm rot="16200000">
          <a:off x="2637739"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SOLUZIONE</a:t>
          </a:r>
        </a:p>
      </dsp:txBody>
      <dsp:txXfrm>
        <a:off x="2637739" y="2806497"/>
        <a:ext cx="4226560" cy="607275"/>
      </dsp:txXfrm>
    </dsp:sp>
    <dsp:sp modelId="{D5D407B7-69D6-425F-8463-80BE204395FE}">
      <dsp:nvSpPr>
        <dsp:cNvPr id="0" name=""/>
        <dsp:cNvSpPr/>
      </dsp:nvSpPr>
      <dsp:spPr>
        <a:xfrm>
          <a:off x="5054657" y="996855"/>
          <a:ext cx="3024878" cy="4226560"/>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14300" lvl="1" indent="-114300" algn="l" defTabSz="622300">
            <a:lnSpc>
              <a:spcPct val="90000"/>
            </a:lnSpc>
            <a:spcBef>
              <a:spcPct val="0"/>
            </a:spcBef>
            <a:spcAft>
              <a:spcPct val="15000"/>
            </a:spcAft>
            <a:buChar char="•"/>
          </a:pPr>
          <a:r>
            <a:rPr lang="it-IT" sz="1400" kern="1200" dirty="0">
              <a:solidFill>
                <a:schemeClr val="tx1"/>
              </a:solidFill>
              <a:latin typeface="FIGC - Azzurri" panose="00000500000000000000" pitchFamily="50" charset="0"/>
              <a:ea typeface="Times New Roman" panose="02020603050405020304" pitchFamily="18" charset="0"/>
            </a:rPr>
            <a:t>Una scissione tra un’ASD e una SSD sarebbe dunque possibile in due modi:</a:t>
          </a:r>
          <a:endParaRPr lang="it-IT" sz="1400" kern="1200" dirty="0">
            <a:solidFill>
              <a:schemeClr val="tx1"/>
            </a:solidFill>
          </a:endParaRPr>
        </a:p>
        <a:p>
          <a:pPr marL="114300" lvl="1" indent="-114300" algn="l" defTabSz="622300">
            <a:lnSpc>
              <a:spcPct val="90000"/>
            </a:lnSpc>
            <a:spcBef>
              <a:spcPct val="0"/>
            </a:spcBef>
            <a:spcAft>
              <a:spcPct val="15000"/>
            </a:spcAft>
            <a:buChar char="•"/>
          </a:pPr>
          <a:endParaRPr lang="it-IT" sz="1400" kern="1200" dirty="0">
            <a:solidFill>
              <a:schemeClr val="tx1"/>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solidFill>
                <a:schemeClr val="tx1"/>
              </a:solidFill>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a:p>
          <a:pPr marL="114300" lvl="1" indent="-114300" algn="l" defTabSz="622300">
            <a:lnSpc>
              <a:spcPct val="90000"/>
            </a:lnSpc>
            <a:spcBef>
              <a:spcPct val="0"/>
            </a:spcBef>
            <a:spcAft>
              <a:spcPct val="15000"/>
            </a:spcAft>
            <a:buChar char="•"/>
          </a:pPr>
          <a:endParaRPr lang="it-IT" sz="1400" kern="1200" dirty="0">
            <a:solidFill>
              <a:schemeClr val="tx1"/>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solidFill>
                <a:schemeClr val="tx1"/>
              </a:solidFill>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scissione.</a:t>
          </a:r>
        </a:p>
        <a:p>
          <a:pPr marL="228600" lvl="2"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dsp:txBody>
      <dsp:txXfrm>
        <a:off x="5054657" y="996855"/>
        <a:ext cx="3024878" cy="4226560"/>
      </dsp:txXfrm>
    </dsp:sp>
    <dsp:sp modelId="{3EABC0CB-1FD7-46B2-894D-21AF893DAB10}">
      <dsp:nvSpPr>
        <dsp:cNvPr id="0" name=""/>
        <dsp:cNvSpPr/>
      </dsp:nvSpPr>
      <dsp:spPr>
        <a:xfrm>
          <a:off x="4447381" y="195251"/>
          <a:ext cx="1214551" cy="12145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A1C12C-9B71-4345-AAEE-CEAF9568CA29}" type="datetimeFigureOut">
              <a:rPr lang="it-IT" smtClean="0"/>
              <a:pPr/>
              <a:t>13/06/2024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115278-5351-460C-B7F4-0F5D5771B36E}" type="slidenum">
              <a:rPr lang="it-IT" smtClean="0"/>
              <a:pPr/>
              <a:t>‹N›</a:t>
            </a:fld>
            <a:endParaRPr lang="it-IT"/>
          </a:p>
        </p:txBody>
      </p:sp>
    </p:spTree>
    <p:extLst>
      <p:ext uri="{BB962C8B-B14F-4D97-AF65-F5344CB8AC3E}">
        <p14:creationId xmlns:p14="http://schemas.microsoft.com/office/powerpoint/2010/main" val="50865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96316-7797-49C2-9638-4F4B50DDDD16}" type="datetimeFigureOut">
              <a:rPr lang="it-IT" smtClean="0"/>
              <a:pPr/>
              <a:t>13/06/2024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A8AE9-F3B0-4609-9F88-1F6EF6D12B48}" type="slidenum">
              <a:rPr lang="it-IT" smtClean="0"/>
              <a:pPr/>
              <a:t>‹N›</a:t>
            </a:fld>
            <a:endParaRPr lang="it-IT"/>
          </a:p>
        </p:txBody>
      </p:sp>
    </p:spTree>
    <p:extLst>
      <p:ext uri="{BB962C8B-B14F-4D97-AF65-F5344CB8AC3E}">
        <p14:creationId xmlns:p14="http://schemas.microsoft.com/office/powerpoint/2010/main" val="392898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a:t>
            </a:fld>
            <a:endParaRPr lang="it-IT"/>
          </a:p>
        </p:txBody>
      </p:sp>
    </p:spTree>
    <p:extLst>
      <p:ext uri="{BB962C8B-B14F-4D97-AF65-F5344CB8AC3E}">
        <p14:creationId xmlns:p14="http://schemas.microsoft.com/office/powerpoint/2010/main" val="36192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11</a:t>
            </a:fld>
            <a:endParaRPr lang="it-IT"/>
          </a:p>
        </p:txBody>
      </p:sp>
    </p:spTree>
    <p:extLst>
      <p:ext uri="{BB962C8B-B14F-4D97-AF65-F5344CB8AC3E}">
        <p14:creationId xmlns:p14="http://schemas.microsoft.com/office/powerpoint/2010/main" val="140896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12</a:t>
            </a:fld>
            <a:endParaRPr lang="it-IT"/>
          </a:p>
        </p:txBody>
      </p:sp>
    </p:spTree>
    <p:extLst>
      <p:ext uri="{BB962C8B-B14F-4D97-AF65-F5344CB8AC3E}">
        <p14:creationId xmlns:p14="http://schemas.microsoft.com/office/powerpoint/2010/main" val="181060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13</a:t>
            </a:fld>
            <a:endParaRPr lang="it-IT"/>
          </a:p>
        </p:txBody>
      </p:sp>
    </p:spTree>
    <p:extLst>
      <p:ext uri="{BB962C8B-B14F-4D97-AF65-F5344CB8AC3E}">
        <p14:creationId xmlns:p14="http://schemas.microsoft.com/office/powerpoint/2010/main" val="196764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14</a:t>
            </a:fld>
            <a:endParaRPr lang="it-IT"/>
          </a:p>
        </p:txBody>
      </p:sp>
    </p:spTree>
    <p:extLst>
      <p:ext uri="{BB962C8B-B14F-4D97-AF65-F5344CB8AC3E}">
        <p14:creationId xmlns:p14="http://schemas.microsoft.com/office/powerpoint/2010/main" val="301336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15</a:t>
            </a:fld>
            <a:endParaRPr lang="it-IT"/>
          </a:p>
        </p:txBody>
      </p:sp>
    </p:spTree>
    <p:extLst>
      <p:ext uri="{BB962C8B-B14F-4D97-AF65-F5344CB8AC3E}">
        <p14:creationId xmlns:p14="http://schemas.microsoft.com/office/powerpoint/2010/main" val="205252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16</a:t>
            </a:fld>
            <a:endParaRPr lang="it-IT"/>
          </a:p>
        </p:txBody>
      </p:sp>
    </p:spTree>
    <p:extLst>
      <p:ext uri="{BB962C8B-B14F-4D97-AF65-F5344CB8AC3E}">
        <p14:creationId xmlns:p14="http://schemas.microsoft.com/office/powerpoint/2010/main" val="357831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17</a:t>
            </a:fld>
            <a:endParaRPr lang="it-IT"/>
          </a:p>
        </p:txBody>
      </p:sp>
    </p:spTree>
    <p:extLst>
      <p:ext uri="{BB962C8B-B14F-4D97-AF65-F5344CB8AC3E}">
        <p14:creationId xmlns:p14="http://schemas.microsoft.com/office/powerpoint/2010/main" val="185780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18</a:t>
            </a:fld>
            <a:endParaRPr lang="it-IT"/>
          </a:p>
        </p:txBody>
      </p:sp>
    </p:spTree>
    <p:extLst>
      <p:ext uri="{BB962C8B-B14F-4D97-AF65-F5344CB8AC3E}">
        <p14:creationId xmlns:p14="http://schemas.microsoft.com/office/powerpoint/2010/main" val="359584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19</a:t>
            </a:fld>
            <a:endParaRPr lang="it-IT"/>
          </a:p>
        </p:txBody>
      </p:sp>
    </p:spTree>
    <p:extLst>
      <p:ext uri="{BB962C8B-B14F-4D97-AF65-F5344CB8AC3E}">
        <p14:creationId xmlns:p14="http://schemas.microsoft.com/office/powerpoint/2010/main" val="220567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20</a:t>
            </a:fld>
            <a:endParaRPr lang="it-IT"/>
          </a:p>
        </p:txBody>
      </p:sp>
    </p:spTree>
    <p:extLst>
      <p:ext uri="{BB962C8B-B14F-4D97-AF65-F5344CB8AC3E}">
        <p14:creationId xmlns:p14="http://schemas.microsoft.com/office/powerpoint/2010/main" val="327279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a:t>
            </a:fld>
            <a:endParaRPr lang="it-IT"/>
          </a:p>
        </p:txBody>
      </p:sp>
    </p:spTree>
    <p:extLst>
      <p:ext uri="{BB962C8B-B14F-4D97-AF65-F5344CB8AC3E}">
        <p14:creationId xmlns:p14="http://schemas.microsoft.com/office/powerpoint/2010/main" val="3671406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21</a:t>
            </a:fld>
            <a:endParaRPr lang="it-IT"/>
          </a:p>
        </p:txBody>
      </p:sp>
    </p:spTree>
    <p:extLst>
      <p:ext uri="{BB962C8B-B14F-4D97-AF65-F5344CB8AC3E}">
        <p14:creationId xmlns:p14="http://schemas.microsoft.com/office/powerpoint/2010/main" val="334265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22</a:t>
            </a:fld>
            <a:endParaRPr lang="it-IT"/>
          </a:p>
        </p:txBody>
      </p:sp>
    </p:spTree>
    <p:extLst>
      <p:ext uri="{BB962C8B-B14F-4D97-AF65-F5344CB8AC3E}">
        <p14:creationId xmlns:p14="http://schemas.microsoft.com/office/powerpoint/2010/main" val="362493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23</a:t>
            </a:fld>
            <a:endParaRPr lang="it-IT"/>
          </a:p>
        </p:txBody>
      </p:sp>
    </p:spTree>
    <p:extLst>
      <p:ext uri="{BB962C8B-B14F-4D97-AF65-F5344CB8AC3E}">
        <p14:creationId xmlns:p14="http://schemas.microsoft.com/office/powerpoint/2010/main" val="1060561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24</a:t>
            </a:fld>
            <a:endParaRPr lang="it-IT"/>
          </a:p>
        </p:txBody>
      </p:sp>
    </p:spTree>
    <p:extLst>
      <p:ext uri="{BB962C8B-B14F-4D97-AF65-F5344CB8AC3E}">
        <p14:creationId xmlns:p14="http://schemas.microsoft.com/office/powerpoint/2010/main" val="2994869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25</a:t>
            </a:fld>
            <a:endParaRPr lang="it-IT"/>
          </a:p>
        </p:txBody>
      </p:sp>
    </p:spTree>
    <p:extLst>
      <p:ext uri="{BB962C8B-B14F-4D97-AF65-F5344CB8AC3E}">
        <p14:creationId xmlns:p14="http://schemas.microsoft.com/office/powerpoint/2010/main" val="99861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26</a:t>
            </a:fld>
            <a:endParaRPr lang="it-IT"/>
          </a:p>
        </p:txBody>
      </p:sp>
    </p:spTree>
    <p:extLst>
      <p:ext uri="{BB962C8B-B14F-4D97-AF65-F5344CB8AC3E}">
        <p14:creationId xmlns:p14="http://schemas.microsoft.com/office/powerpoint/2010/main" val="943907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27</a:t>
            </a:fld>
            <a:endParaRPr lang="it-IT"/>
          </a:p>
        </p:txBody>
      </p:sp>
    </p:spTree>
    <p:extLst>
      <p:ext uri="{BB962C8B-B14F-4D97-AF65-F5344CB8AC3E}">
        <p14:creationId xmlns:p14="http://schemas.microsoft.com/office/powerpoint/2010/main" val="221610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28</a:t>
            </a:fld>
            <a:endParaRPr lang="it-IT"/>
          </a:p>
        </p:txBody>
      </p:sp>
    </p:spTree>
    <p:extLst>
      <p:ext uri="{BB962C8B-B14F-4D97-AF65-F5344CB8AC3E}">
        <p14:creationId xmlns:p14="http://schemas.microsoft.com/office/powerpoint/2010/main" val="3778372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29</a:t>
            </a:fld>
            <a:endParaRPr lang="it-IT"/>
          </a:p>
        </p:txBody>
      </p:sp>
    </p:spTree>
    <p:extLst>
      <p:ext uri="{BB962C8B-B14F-4D97-AF65-F5344CB8AC3E}">
        <p14:creationId xmlns:p14="http://schemas.microsoft.com/office/powerpoint/2010/main" val="1063083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30</a:t>
            </a:fld>
            <a:endParaRPr lang="it-IT"/>
          </a:p>
        </p:txBody>
      </p:sp>
    </p:spTree>
    <p:extLst>
      <p:ext uri="{BB962C8B-B14F-4D97-AF65-F5344CB8AC3E}">
        <p14:creationId xmlns:p14="http://schemas.microsoft.com/office/powerpoint/2010/main" val="80058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4</a:t>
            </a:fld>
            <a:endParaRPr lang="it-IT"/>
          </a:p>
        </p:txBody>
      </p:sp>
    </p:spTree>
    <p:extLst>
      <p:ext uri="{BB962C8B-B14F-4D97-AF65-F5344CB8AC3E}">
        <p14:creationId xmlns:p14="http://schemas.microsoft.com/office/powerpoint/2010/main" val="119156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31</a:t>
            </a:fld>
            <a:endParaRPr lang="it-IT"/>
          </a:p>
        </p:txBody>
      </p:sp>
    </p:spTree>
    <p:extLst>
      <p:ext uri="{BB962C8B-B14F-4D97-AF65-F5344CB8AC3E}">
        <p14:creationId xmlns:p14="http://schemas.microsoft.com/office/powerpoint/2010/main" val="20197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32</a:t>
            </a:fld>
            <a:endParaRPr lang="it-IT"/>
          </a:p>
        </p:txBody>
      </p:sp>
    </p:spTree>
    <p:extLst>
      <p:ext uri="{BB962C8B-B14F-4D97-AF65-F5344CB8AC3E}">
        <p14:creationId xmlns:p14="http://schemas.microsoft.com/office/powerpoint/2010/main" val="59975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33</a:t>
            </a:fld>
            <a:endParaRPr lang="it-IT"/>
          </a:p>
        </p:txBody>
      </p:sp>
    </p:spTree>
    <p:extLst>
      <p:ext uri="{BB962C8B-B14F-4D97-AF65-F5344CB8AC3E}">
        <p14:creationId xmlns:p14="http://schemas.microsoft.com/office/powerpoint/2010/main" val="98021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34</a:t>
            </a:fld>
            <a:endParaRPr lang="it-IT"/>
          </a:p>
        </p:txBody>
      </p:sp>
    </p:spTree>
    <p:extLst>
      <p:ext uri="{BB962C8B-B14F-4D97-AF65-F5344CB8AC3E}">
        <p14:creationId xmlns:p14="http://schemas.microsoft.com/office/powerpoint/2010/main" val="139085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8AE9-F3B0-4609-9F88-1F6EF6D12B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9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8AE9-F3B0-4609-9F88-1F6EF6D12B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45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8AE9-F3B0-4609-9F88-1F6EF6D12B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82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8</a:t>
            </a:fld>
            <a:endParaRPr lang="it-IT"/>
          </a:p>
        </p:txBody>
      </p:sp>
    </p:spTree>
    <p:extLst>
      <p:ext uri="{BB962C8B-B14F-4D97-AF65-F5344CB8AC3E}">
        <p14:creationId xmlns:p14="http://schemas.microsoft.com/office/powerpoint/2010/main" val="236318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9</a:t>
            </a:fld>
            <a:endParaRPr lang="it-IT"/>
          </a:p>
        </p:txBody>
      </p:sp>
    </p:spTree>
    <p:extLst>
      <p:ext uri="{BB962C8B-B14F-4D97-AF65-F5344CB8AC3E}">
        <p14:creationId xmlns:p14="http://schemas.microsoft.com/office/powerpoint/2010/main" val="251645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10</a:t>
            </a:fld>
            <a:endParaRPr lang="it-IT"/>
          </a:p>
        </p:txBody>
      </p:sp>
    </p:spTree>
    <p:extLst>
      <p:ext uri="{BB962C8B-B14F-4D97-AF65-F5344CB8AC3E}">
        <p14:creationId xmlns:p14="http://schemas.microsoft.com/office/powerpoint/2010/main" val="417520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pic>
        <p:nvPicPr>
          <p:cNvPr id="7" name="Immagine 6">
            <a:extLst>
              <a:ext uri="{FF2B5EF4-FFF2-40B4-BE49-F238E27FC236}">
                <a16:creationId xmlns:a16="http://schemas.microsoft.com/office/drawing/2014/main" id="{918B85EF-6A9E-1E17-5293-A65849A3E652}"/>
              </a:ext>
            </a:extLst>
          </p:cNvPr>
          <p:cNvPicPr>
            <a:picLocks noChangeAspect="1"/>
          </p:cNvPicPr>
          <p:nvPr userDrawn="1"/>
        </p:nvPicPr>
        <p:blipFill rotWithShape="1">
          <a:blip r:embed="rId2" cstate="print"/>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374124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372878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333488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pic>
        <p:nvPicPr>
          <p:cNvPr id="7" name="Immagine 6"/>
          <p:cNvPicPr>
            <a:picLocks noChangeAspect="1"/>
          </p:cNvPicPr>
          <p:nvPr userDrawn="1"/>
        </p:nvPicPr>
        <p:blipFill rotWithShape="1">
          <a:blip r:embed="rId2"/>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2588713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1F2A2C-C2B9-4DEE-AC2A-E382A417F27B}" type="datetimeFigureOut">
              <a:rPr lang="it-IT" smtClean="0"/>
              <a:t>13/06/2024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05786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01F2A2C-C2B9-4DEE-AC2A-E382A417F27B}" type="datetimeFigureOut">
              <a:rPr lang="it-IT" smtClean="0"/>
              <a:t>13/06/2024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75485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01F2A2C-C2B9-4DEE-AC2A-E382A417F27B}" type="datetimeFigureOut">
              <a:rPr lang="it-IT" smtClean="0"/>
              <a:t>13/06/2024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16845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01F2A2C-C2B9-4DEE-AC2A-E382A417F27B}" type="datetimeFigureOut">
              <a:rPr lang="it-IT" smtClean="0"/>
              <a:t>13/06/2024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316235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01F2A2C-C2B9-4DEE-AC2A-E382A417F27B}" type="datetimeFigureOut">
              <a:rPr lang="it-IT" smtClean="0"/>
              <a:t>13/06/2024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873928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01F2A2C-C2B9-4DEE-AC2A-E382A417F27B}" type="datetimeFigureOut">
              <a:rPr lang="it-IT" smtClean="0"/>
              <a:t>13/06/2024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49760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01F2A2C-C2B9-4DEE-AC2A-E382A417F27B}" type="datetimeFigureOut">
              <a:rPr lang="it-IT" smtClean="0"/>
              <a:t>13/06/2024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393407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216723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01F2A2C-C2B9-4DEE-AC2A-E382A417F27B}" type="datetimeFigureOut">
              <a:rPr lang="it-IT" smtClean="0"/>
              <a:t>13/06/2024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505478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1F2A2C-C2B9-4DEE-AC2A-E382A417F27B}" type="datetimeFigureOut">
              <a:rPr lang="it-IT" smtClean="0"/>
              <a:t>13/06/2024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3393632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1F2A2C-C2B9-4DEE-AC2A-E382A417F27B}" type="datetimeFigureOut">
              <a:rPr lang="it-IT" smtClean="0"/>
              <a:t>13/06/2024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77702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417706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52932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36338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09439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99707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252643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01F2A2C-C2B9-4DEE-AC2A-E382A417F27B}" type="datetimeFigureOut">
              <a:rPr lang="it-IT" smtClean="0"/>
              <a:pPr/>
              <a:t>13/06/2024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381535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2A2C-C2B9-4DEE-AC2A-E382A417F27B}" type="datetimeFigureOut">
              <a:rPr lang="it-IT" smtClean="0"/>
              <a:pPr/>
              <a:t>13/06/2024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E0204-4F14-4A81-9E6C-1825B809EA0D}" type="slidenum">
              <a:rPr lang="it-IT" smtClean="0"/>
              <a:pPr/>
              <a:t>‹N›</a:t>
            </a:fld>
            <a:endParaRPr lang="it-IT"/>
          </a:p>
        </p:txBody>
      </p:sp>
      <p:pic>
        <p:nvPicPr>
          <p:cNvPr id="7" name="Immagine 6">
            <a:extLst>
              <a:ext uri="{FF2B5EF4-FFF2-40B4-BE49-F238E27FC236}">
                <a16:creationId xmlns:a16="http://schemas.microsoft.com/office/drawing/2014/main" id="{BB96BF49-CA19-8212-1BC6-9DB50719EC30}"/>
              </a:ext>
            </a:extLst>
          </p:cNvPr>
          <p:cNvPicPr>
            <a:picLocks noChangeAspect="1"/>
          </p:cNvPicPr>
          <p:nvPr userDrawn="1"/>
        </p:nvPicPr>
        <p:blipFill rotWithShape="1">
          <a:blip r:embed="rId13" cstate="print"/>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2732187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2A2C-C2B9-4DEE-AC2A-E382A417F27B}" type="datetimeFigureOut">
              <a:rPr lang="it-IT" smtClean="0"/>
              <a:t>13/06/2024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E0204-4F14-4A81-9E6C-1825B809EA0D}" type="slidenum">
              <a:rPr lang="it-IT" smtClean="0"/>
              <a:t>‹N›</a:t>
            </a:fld>
            <a:endParaRPr lang="it-IT"/>
          </a:p>
        </p:txBody>
      </p:sp>
      <p:pic>
        <p:nvPicPr>
          <p:cNvPr id="7" name="Immagine 6"/>
          <p:cNvPicPr>
            <a:picLocks noChangeAspect="1"/>
          </p:cNvPicPr>
          <p:nvPr userDrawn="1"/>
        </p:nvPicPr>
        <p:blipFill rotWithShape="1">
          <a:blip r:embed="rId13"/>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3205694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pn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anagrafefederale.figc.it/" TargetMode="External"/><Relationship Id="rId7" Type="http://schemas.openxmlformats.org/officeDocument/2006/relationships/diagramColors" Target="../diagrams/colors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81BD4E0-6B3E-B34B-A987-6B20D8A7A2DB}"/>
              </a:ext>
            </a:extLst>
          </p:cNvPr>
          <p:cNvPicPr>
            <a:picLocks noChangeAspect="1"/>
          </p:cNvPicPr>
          <p:nvPr/>
        </p:nvPicPr>
        <p:blipFill>
          <a:blip r:embed="rId2" cstate="print"/>
          <a:stretch>
            <a:fillRect/>
          </a:stretch>
        </p:blipFill>
        <p:spPr>
          <a:xfrm>
            <a:off x="1203275" y="385483"/>
            <a:ext cx="9785450" cy="5477436"/>
          </a:xfrm>
          <a:prstGeom prst="ellipse">
            <a:avLst/>
          </a:prstGeom>
          <a:no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asellaDiTesto 8">
            <a:extLst>
              <a:ext uri="{FF2B5EF4-FFF2-40B4-BE49-F238E27FC236}">
                <a16:creationId xmlns:a16="http://schemas.microsoft.com/office/drawing/2014/main" id="{86844E92-4439-4A42-8EEF-551F120EADEC}"/>
              </a:ext>
            </a:extLst>
          </p:cNvPr>
          <p:cNvSpPr txBox="1"/>
          <p:nvPr/>
        </p:nvSpPr>
        <p:spPr>
          <a:xfrm>
            <a:off x="2406550" y="2151727"/>
            <a:ext cx="7085387" cy="2554545"/>
          </a:xfrm>
          <a:prstGeom prst="rect">
            <a:avLst/>
          </a:prstGeom>
          <a:noFill/>
        </p:spPr>
        <p:txBody>
          <a:bodyPr wrap="square" rtlCol="0" anchor="ctr">
            <a:spAutoFit/>
          </a:bodyPr>
          <a:lstStyle/>
          <a:p>
            <a:pPr algn="ctr"/>
            <a:r>
              <a:rPr lang="it-IT" sz="4000" b="1" dirty="0">
                <a:solidFill>
                  <a:schemeClr val="bg1"/>
                </a:solidFill>
                <a:latin typeface="Trebuchet MS" panose="020B0703020202090204" pitchFamily="34" charset="0"/>
              </a:rPr>
              <a:t>INFORMATIVA REGOLAMENTARE ARTT. </a:t>
            </a:r>
          </a:p>
          <a:p>
            <a:pPr algn="ctr"/>
            <a:r>
              <a:rPr lang="it-IT" sz="4000" b="1" dirty="0">
                <a:solidFill>
                  <a:schemeClr val="bg1"/>
                </a:solidFill>
                <a:latin typeface="Trebuchet MS" panose="020B0703020202090204" pitchFamily="34" charset="0"/>
              </a:rPr>
              <a:t>15-17-18-20, N.O.I.F.,</a:t>
            </a:r>
          </a:p>
          <a:p>
            <a:pPr algn="ctr"/>
            <a:r>
              <a:rPr lang="it-IT" sz="4000" b="1" dirty="0">
                <a:solidFill>
                  <a:schemeClr val="bg1"/>
                </a:solidFill>
                <a:latin typeface="Trebuchet MS" panose="020B0703020202090204" pitchFamily="34" charset="0"/>
              </a:rPr>
              <a:t>E CHIARIMENTI</a:t>
            </a:r>
          </a:p>
        </p:txBody>
      </p:sp>
      <p:sp>
        <p:nvSpPr>
          <p:cNvPr id="11" name="CasellaDiTesto 10">
            <a:extLst>
              <a:ext uri="{FF2B5EF4-FFF2-40B4-BE49-F238E27FC236}">
                <a16:creationId xmlns:a16="http://schemas.microsoft.com/office/drawing/2014/main" id="{9C0186D2-3EBE-F94D-9678-5EDECE3D6A0E}"/>
              </a:ext>
            </a:extLst>
          </p:cNvPr>
          <p:cNvSpPr txBox="1"/>
          <p:nvPr/>
        </p:nvSpPr>
        <p:spPr>
          <a:xfrm>
            <a:off x="1524000" y="637378"/>
            <a:ext cx="8850489" cy="369332"/>
          </a:xfrm>
          <a:prstGeom prst="rect">
            <a:avLst/>
          </a:prstGeom>
          <a:noFill/>
        </p:spPr>
        <p:txBody>
          <a:bodyPr wrap="square" rtlCol="0" anchor="ctr">
            <a:spAutoFit/>
          </a:bodyPr>
          <a:lstStyle/>
          <a:p>
            <a:pPr algn="ctr"/>
            <a:r>
              <a:rPr lang="it-IT" b="1" dirty="0">
                <a:solidFill>
                  <a:schemeClr val="bg1"/>
                </a:solidFill>
                <a:latin typeface="Trebuchet MS" panose="020B0703020202090204" pitchFamily="34" charset="0"/>
              </a:rPr>
              <a:t>Lega Nazionale Dilettanti</a:t>
            </a:r>
          </a:p>
        </p:txBody>
      </p:sp>
    </p:spTree>
    <p:extLst>
      <p:ext uri="{BB962C8B-B14F-4D97-AF65-F5344CB8AC3E}">
        <p14:creationId xmlns:p14="http://schemas.microsoft.com/office/powerpoint/2010/main" val="234185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1411290" y="113488"/>
            <a:ext cx="8999965" cy="892552"/>
          </a:xfrm>
          <a:prstGeom prst="rect">
            <a:avLst/>
          </a:prstGeom>
          <a:noFill/>
        </p:spPr>
        <p:txBody>
          <a:bodyPr wrap="square" rtlCol="0">
            <a:spAutoFit/>
          </a:bodyPr>
          <a:lstStyle/>
          <a:p>
            <a:pPr algn="ctr"/>
            <a:r>
              <a:rPr lang="it-IT" sz="3200" b="1" dirty="0">
                <a:latin typeface="FIGC - Azzurri" panose="00000500000000000000" pitchFamily="50" charset="0"/>
              </a:rPr>
              <a:t>AFFILIAZIONI</a:t>
            </a:r>
          </a:p>
          <a:p>
            <a:pPr algn="ctr"/>
            <a:r>
              <a:rPr lang="it-IT" sz="2000" b="1" dirty="0">
                <a:latin typeface="FIGC - Azzurri" panose="00000500000000000000" pitchFamily="50" charset="0"/>
              </a:rPr>
              <a:t>DENOMINAZIONI SOCIALI</a:t>
            </a:r>
          </a:p>
        </p:txBody>
      </p:sp>
      <p:sp>
        <p:nvSpPr>
          <p:cNvPr id="8" name="CasellaDiTesto 7">
            <a:extLst>
              <a:ext uri="{FF2B5EF4-FFF2-40B4-BE49-F238E27FC236}">
                <a16:creationId xmlns:a16="http://schemas.microsoft.com/office/drawing/2014/main" id="{13708D13-4AAF-4929-A790-2AA0E9192B9A}"/>
              </a:ext>
            </a:extLst>
          </p:cNvPr>
          <p:cNvSpPr txBox="1"/>
          <p:nvPr/>
        </p:nvSpPr>
        <p:spPr>
          <a:xfrm>
            <a:off x="484375" y="1543452"/>
            <a:ext cx="4146352" cy="400110"/>
          </a:xfrm>
          <a:prstGeom prst="rect">
            <a:avLst/>
          </a:prstGeom>
          <a:noFill/>
          <a:ln>
            <a:solidFill>
              <a:srgbClr val="FF000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000" b="1" kern="0" dirty="0">
                <a:solidFill>
                  <a:prstClr val="black"/>
                </a:solidFill>
                <a:latin typeface="FIGC - Azzurri" panose="00000500000000000000" pitchFamily="50" charset="0"/>
              </a:rPr>
              <a:t>DENOMINAZIONE SOCIALE</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9" name="CasellaDiTesto 8">
            <a:extLst>
              <a:ext uri="{FF2B5EF4-FFF2-40B4-BE49-F238E27FC236}">
                <a16:creationId xmlns:a16="http://schemas.microsoft.com/office/drawing/2014/main" id="{63A9621D-025D-4235-9308-C2CC9E0F4973}"/>
              </a:ext>
            </a:extLst>
          </p:cNvPr>
          <p:cNvSpPr txBox="1"/>
          <p:nvPr/>
        </p:nvSpPr>
        <p:spPr>
          <a:xfrm>
            <a:off x="309842" y="2283407"/>
            <a:ext cx="10654331" cy="2108269"/>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Deve rispettare il </a:t>
            </a:r>
            <a:r>
              <a:rPr lang="it-IT" sz="1700" dirty="0">
                <a:solidFill>
                  <a:srgbClr val="FF0000"/>
                </a:solidFill>
                <a:latin typeface="FIGC - Azzurri" panose="00000500000000000000" pitchFamily="50" charset="0"/>
                <a:ea typeface="Times New Roman" panose="02020603050405020304" pitchFamily="18" charset="0"/>
              </a:rPr>
              <a:t>principio di priorità  e di ordinato andamento delle attività sportive </a:t>
            </a:r>
            <a:r>
              <a:rPr lang="it-IT" sz="1700" dirty="0">
                <a:solidFill>
                  <a:prstClr val="black"/>
                </a:solidFill>
                <a:latin typeface="FIGC - Azzurri" panose="00000500000000000000" pitchFamily="50" charset="0"/>
                <a:ea typeface="Times New Roman" panose="02020603050405020304" pitchFamily="18" charset="0"/>
              </a:rPr>
              <a:t>(art. 17 N.O.I.F.).</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Qualora sia già affiliata un’altra Società con nome similare all’interno dello stesso Comune e/o Regione è necessario inserire un’aggettivazione che </a:t>
            </a:r>
            <a:r>
              <a:rPr lang="it-IT" sz="1700" dirty="0">
                <a:solidFill>
                  <a:srgbClr val="FF0000"/>
                </a:solidFill>
                <a:latin typeface="FIGC - Azzurri" panose="00000500000000000000" pitchFamily="50" charset="0"/>
                <a:ea typeface="Times New Roman" panose="02020603050405020304" pitchFamily="18" charset="0"/>
              </a:rPr>
              <a:t>preceda</a:t>
            </a:r>
            <a:r>
              <a:rPr lang="it-IT" sz="1700" dirty="0">
                <a:solidFill>
                  <a:prstClr val="black"/>
                </a:solidFill>
                <a:latin typeface="FIGC - Azzurri" panose="00000500000000000000" pitchFamily="50" charset="0"/>
                <a:ea typeface="Times New Roman" panose="02020603050405020304" pitchFamily="18" charset="0"/>
              </a:rPr>
              <a:t> la denominazione di specie (es: A.S.D. Esempio – A.S.D. Virtus Esempio).</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denominazione societaria non deve essere </a:t>
            </a:r>
            <a:r>
              <a:rPr lang="it-IT" sz="1600" dirty="0">
                <a:solidFill>
                  <a:srgbClr val="FF0000"/>
                </a:solidFill>
                <a:latin typeface="FIGC - Azzurri" panose="00000500000000000000" pitchFamily="50" charset="0"/>
                <a:ea typeface="Times New Roman" panose="02020603050405020304" pitchFamily="18" charset="0"/>
              </a:rPr>
              <a:t>fuorviante</a:t>
            </a:r>
            <a:r>
              <a:rPr lang="it-IT" sz="1600" dirty="0">
                <a:solidFill>
                  <a:prstClr val="black"/>
                </a:solidFill>
                <a:latin typeface="FIGC - Azzurri" panose="00000500000000000000" pitchFamily="50" charset="0"/>
                <a:ea typeface="Times New Roman" panose="02020603050405020304" pitchFamily="18" charset="0"/>
              </a:rPr>
              <a:t> rispetto alla natura giuridica del soggetto (es: S.S.D. Esempio, in riferimento ad un’associazione).</a:t>
            </a:r>
          </a:p>
          <a:p>
            <a:pPr marL="285750" indent="-285750" algn="just"/>
            <a:endParaRPr lang="it-IT" sz="1700" dirty="0">
              <a:solidFill>
                <a:prstClr val="black"/>
              </a:solidFill>
              <a:latin typeface="FIGC - Azzurri" panose="00000500000000000000" pitchFamily="50" charset="0"/>
              <a:ea typeface="Times New Roman" panose="02020603050405020304" pitchFamily="18" charset="0"/>
            </a:endParaRP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Tree>
    <p:extLst>
      <p:ext uri="{BB962C8B-B14F-4D97-AF65-F5344CB8AC3E}">
        <p14:creationId xmlns:p14="http://schemas.microsoft.com/office/powerpoint/2010/main" val="2266391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24873" y="159222"/>
            <a:ext cx="11100017" cy="800219"/>
          </a:xfrm>
          <a:prstGeom prst="rect">
            <a:avLst/>
          </a:prstGeom>
          <a:noFill/>
        </p:spPr>
        <p:txBody>
          <a:bodyPr wrap="square" rtlCol="0">
            <a:spAutoFit/>
          </a:bodyPr>
          <a:lstStyle/>
          <a:p>
            <a:pPr algn="ctr"/>
            <a:r>
              <a:rPr lang="it-IT" sz="2600" b="1" dirty="0">
                <a:latin typeface="FIGC - Azzurri" panose="00000500000000000000" pitchFamily="50" charset="0"/>
              </a:rPr>
              <a:t>MUTAMENTI DI DENOMINAZIONE SOCIALE </a:t>
            </a:r>
            <a:r>
              <a:rPr lang="it-IT" sz="2000" b="1" dirty="0">
                <a:latin typeface="FIGC - Azzurri" panose="00000500000000000000" pitchFamily="50" charset="0"/>
              </a:rPr>
              <a:t>(ART. 17  N.O.I.F.) -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12" name="CasellaDiTesto 11">
            <a:extLst>
              <a:ext uri="{FF2B5EF4-FFF2-40B4-BE49-F238E27FC236}">
                <a16:creationId xmlns:a16="http://schemas.microsoft.com/office/drawing/2014/main" id="{13708D13-4AAF-4929-A790-2AA0E9192B9A}"/>
              </a:ext>
            </a:extLst>
          </p:cNvPr>
          <p:cNvSpPr txBox="1"/>
          <p:nvPr/>
        </p:nvSpPr>
        <p:spPr>
          <a:xfrm>
            <a:off x="310550" y="5489938"/>
            <a:ext cx="2717321" cy="707886"/>
          </a:xfrm>
          <a:prstGeom prst="rect">
            <a:avLst/>
          </a:prstGeom>
          <a:noFill/>
          <a:ln w="38100">
            <a:solidFill>
              <a:schemeClr val="accent6">
                <a:lumMod val="60000"/>
                <a:lumOff val="40000"/>
              </a:schemeClr>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2000" b="1" kern="0" dirty="0">
                <a:solidFill>
                  <a:prstClr val="black"/>
                </a:solidFill>
                <a:latin typeface="FIGC - Azzurri" panose="00000500000000000000" pitchFamily="50" charset="0"/>
              </a:rPr>
              <a:t>TERMINE E PRESUPPOSTI</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5" name="Rettangolo 4"/>
          <p:cNvSpPr/>
          <p:nvPr/>
        </p:nvSpPr>
        <p:spPr>
          <a:xfrm>
            <a:off x="4179957" y="5367644"/>
            <a:ext cx="6096000" cy="1092607"/>
          </a:xfrm>
          <a:prstGeom prst="rect">
            <a:avLst/>
          </a:prstGeom>
        </p:spPr>
        <p:txBody>
          <a:bodyPr>
            <a:spAutoFit/>
          </a:bodyPr>
          <a:lstStyle/>
          <a:p>
            <a:pPr marL="285750" indent="-285750" algn="just">
              <a:buFont typeface="Arial" panose="020B0604020202020204" pitchFamily="34" charset="0"/>
              <a:buChar char="•"/>
            </a:pPr>
            <a:r>
              <a:rPr lang="it-IT" sz="1500" dirty="0">
                <a:solidFill>
                  <a:prstClr val="black"/>
                </a:solidFill>
                <a:latin typeface="FIGC - Azzurri" panose="00000500000000000000" pitchFamily="50" charset="0"/>
                <a:ea typeface="Times New Roman" panose="02020603050405020304" pitchFamily="18" charset="0"/>
              </a:rPr>
              <a:t>Le domande dovranno pervenire </a:t>
            </a:r>
            <a:r>
              <a:rPr lang="it-IT" sz="1500" b="1" i="1" dirty="0">
                <a:latin typeface="FIGC - Azzurri" panose="00000500000000000000" pitchFamily="50" charset="0"/>
                <a:ea typeface="Times New Roman" panose="02020603050405020304" pitchFamily="18" charset="0"/>
              </a:rPr>
              <a:t>entro il 15 luglio.</a:t>
            </a:r>
          </a:p>
          <a:p>
            <a:pPr marL="285750" lvl="0" indent="-285750" algn="just">
              <a:buFont typeface="Arial" panose="020B0604020202020204" pitchFamily="34" charset="0"/>
              <a:buChar char="•"/>
            </a:pPr>
            <a:endParaRPr lang="it-IT" sz="500" dirty="0">
              <a:solidFill>
                <a:prstClr val="black"/>
              </a:solidFill>
              <a:latin typeface="FIGC - Azzurri" panose="00000500000000000000" pitchFamily="50" charset="0"/>
              <a:ea typeface="Times New Roman" panose="02020603050405020304" pitchFamily="18" charset="0"/>
            </a:endParaRPr>
          </a:p>
          <a:p>
            <a:pPr marL="285750" lvl="0" indent="-285750" algn="just">
              <a:buFont typeface="Arial" panose="020B0604020202020204" pitchFamily="34" charset="0"/>
              <a:buChar char="•"/>
            </a:pPr>
            <a:r>
              <a:rPr lang="it-IT" sz="1500" dirty="0">
                <a:solidFill>
                  <a:prstClr val="black"/>
                </a:solidFill>
                <a:latin typeface="FIGC - Azzurri" panose="00000500000000000000" pitchFamily="50" charset="0"/>
                <a:ea typeface="Times New Roman" panose="02020603050405020304" pitchFamily="18" charset="0"/>
              </a:rPr>
              <a:t>Prima di procedere alla proposta di mutamento denominazione, </a:t>
            </a:r>
            <a:r>
              <a:rPr lang="it-IT" sz="1500" b="1" i="1" dirty="0">
                <a:latin typeface="FIGC - Azzurri" panose="00000500000000000000" pitchFamily="50" charset="0"/>
                <a:ea typeface="Times New Roman" panose="02020603050405020304" pitchFamily="18" charset="0"/>
              </a:rPr>
              <a:t>verificare attentamente </a:t>
            </a:r>
            <a:r>
              <a:rPr lang="it-IT" sz="1500" dirty="0">
                <a:solidFill>
                  <a:prstClr val="black"/>
                </a:solidFill>
                <a:latin typeface="FIGC - Azzurri" panose="00000500000000000000" pitchFamily="50" charset="0"/>
                <a:ea typeface="Times New Roman" panose="02020603050405020304" pitchFamily="18" charset="0"/>
              </a:rPr>
              <a:t>che non ci siano altre Società con </a:t>
            </a:r>
            <a:r>
              <a:rPr lang="it-IT" sz="1500" b="1" i="1" dirty="0">
                <a:latin typeface="FIGC - Azzurri" panose="00000500000000000000" pitchFamily="50" charset="0"/>
                <a:ea typeface="Times New Roman" panose="02020603050405020304" pitchFamily="18" charset="0"/>
              </a:rPr>
              <a:t>denominazione similare </a:t>
            </a:r>
            <a:r>
              <a:rPr lang="it-IT" sz="1500" dirty="0">
                <a:solidFill>
                  <a:prstClr val="black"/>
                </a:solidFill>
                <a:latin typeface="FIGC - Azzurri" panose="00000500000000000000" pitchFamily="50" charset="0"/>
                <a:ea typeface="Times New Roman" panose="02020603050405020304" pitchFamily="18" charset="0"/>
              </a:rPr>
              <a:t>all’interno dello </a:t>
            </a:r>
            <a:r>
              <a:rPr lang="it-IT" sz="1500" b="1" i="1" dirty="0">
                <a:latin typeface="FIGC - Azzurri" panose="00000500000000000000" pitchFamily="50" charset="0"/>
                <a:ea typeface="Times New Roman" panose="02020603050405020304" pitchFamily="18" charset="0"/>
              </a:rPr>
              <a:t>stesso Comune/Regione</a:t>
            </a:r>
            <a:r>
              <a:rPr lang="it-IT" sz="1200" dirty="0">
                <a:solidFill>
                  <a:prstClr val="black"/>
                </a:solidFill>
                <a:latin typeface="FIGC - Azzurri" panose="00000500000000000000" pitchFamily="50" charset="0"/>
                <a:ea typeface="Times New Roman" panose="02020603050405020304" pitchFamily="18" charset="0"/>
              </a:rPr>
              <a:t>.</a:t>
            </a:r>
          </a:p>
        </p:txBody>
      </p:sp>
      <p:graphicFrame>
        <p:nvGraphicFramePr>
          <p:cNvPr id="2" name="Tabella 1"/>
          <p:cNvGraphicFramePr>
            <a:graphicFrameLocks noGrp="1"/>
          </p:cNvGraphicFramePr>
          <p:nvPr>
            <p:extLst>
              <p:ext uri="{D42A27DB-BD31-4B8C-83A1-F6EECF244321}">
                <p14:modId xmlns:p14="http://schemas.microsoft.com/office/powerpoint/2010/main" val="1735682272"/>
              </p:ext>
            </p:extLst>
          </p:nvPr>
        </p:nvGraphicFramePr>
        <p:xfrm>
          <a:off x="424873" y="1195043"/>
          <a:ext cx="3907559" cy="3676753"/>
        </p:xfrm>
        <a:graphic>
          <a:graphicData uri="http://schemas.openxmlformats.org/drawingml/2006/table">
            <a:tbl>
              <a:tblPr>
                <a:tableStyleId>{073A0DAA-6AF3-43AB-8588-CEC1D06C72B9}</a:tableStyleId>
              </a:tblPr>
              <a:tblGrid>
                <a:gridCol w="3907559">
                  <a:extLst>
                    <a:ext uri="{9D8B030D-6E8A-4147-A177-3AD203B41FA5}">
                      <a16:colId xmlns:a16="http://schemas.microsoft.com/office/drawing/2014/main" val="3224544473"/>
                    </a:ext>
                  </a:extLst>
                </a:gridCol>
              </a:tblGrid>
              <a:tr h="327715">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11518332"/>
                  </a:ext>
                </a:extLst>
              </a:tr>
              <a:tr h="327715">
                <a:tc>
                  <a:txBody>
                    <a:bodyPr/>
                    <a:lstStyle/>
                    <a:p>
                      <a:pPr algn="ctr" fontAlgn="b"/>
                      <a:r>
                        <a:rPr lang="it-IT" sz="1600" u="none" strike="noStrike" dirty="0">
                          <a:effectLst/>
                          <a:latin typeface="FIGC - Azzurri" panose="00000500000000000000" pitchFamily="50" charset="0"/>
                        </a:rPr>
                        <a:t>Modulo richiesta mutamento </a:t>
                      </a:r>
                      <a:r>
                        <a:rPr lang="it-IT" sz="1600" u="none" strike="noStrike" dirty="0" err="1">
                          <a:effectLst/>
                          <a:latin typeface="FIGC - Azzurri" panose="00000500000000000000" pitchFamily="50" charset="0"/>
                        </a:rPr>
                        <a:t>den</a:t>
                      </a:r>
                      <a:r>
                        <a:rPr lang="it-IT" sz="1600" u="none" strike="noStrike" dirty="0">
                          <a:effectLst/>
                          <a:latin typeface="FIGC - Azzurri" panose="00000500000000000000" pitchFamily="50" charset="0"/>
                        </a:rPr>
                        <a:t>.</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4607444"/>
                  </a:ext>
                </a:extLst>
              </a:tr>
              <a:tr h="536282">
                <a:tc>
                  <a:txBody>
                    <a:bodyPr/>
                    <a:lstStyle/>
                    <a:p>
                      <a:pPr algn="ctr" fontAlgn="b"/>
                      <a:r>
                        <a:rPr lang="it-IT" sz="1600" u="none" strike="noStrike" dirty="0">
                          <a:effectLst/>
                          <a:latin typeface="FIGC - Azzurri" panose="00000500000000000000" pitchFamily="50" charset="0"/>
                        </a:rPr>
                        <a:t>Atto costitutivo redatto in </a:t>
                      </a:r>
                      <a:r>
                        <a:rPr lang="it-IT" sz="1600" u="none" strike="noStrike" dirty="0">
                          <a:solidFill>
                            <a:srgbClr val="92D050"/>
                          </a:solidFill>
                          <a:effectLst/>
                          <a:latin typeface="FIGC - Azzurri" panose="00000500000000000000" pitchFamily="50" charset="0"/>
                        </a:rPr>
                        <a:t>scrittura privata</a:t>
                      </a:r>
                      <a:r>
                        <a:rPr lang="it-IT" sz="1600" u="none" strike="noStrike" baseline="0" dirty="0">
                          <a:solidFill>
                            <a:srgbClr val="92D050"/>
                          </a:solidFill>
                          <a:effectLst/>
                          <a:latin typeface="FIGC - Azzurri" panose="00000500000000000000" pitchFamily="50" charset="0"/>
                        </a:rPr>
                        <a:t> non autenticata dal notaio</a:t>
                      </a:r>
                      <a:endParaRPr lang="it-IT" sz="1600" b="0" i="0" u="none" strike="noStrike" dirty="0">
                        <a:solidFill>
                          <a:srgbClr val="92D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4299"/>
                  </a:ext>
                </a:extLst>
              </a:tr>
              <a:tr h="483047">
                <a:tc>
                  <a:txBody>
                    <a:bodyPr/>
                    <a:lstStyle/>
                    <a:p>
                      <a:pPr algn="ctr" fontAlgn="b"/>
                      <a:r>
                        <a:rPr lang="it-IT" sz="1600" u="none" strike="noStrike" dirty="0">
                          <a:effectLst/>
                          <a:latin typeface="FIGC - Azzurri" panose="00000500000000000000" pitchFamily="50" charset="0"/>
                        </a:rPr>
                        <a:t>Statuto sociale redatto in </a:t>
                      </a:r>
                      <a:r>
                        <a:rPr lang="it-IT" sz="1600" u="none" strike="noStrike" dirty="0">
                          <a:solidFill>
                            <a:srgbClr val="92D050"/>
                          </a:solidFill>
                          <a:effectLst/>
                          <a:latin typeface="FIGC - Azzurri" panose="00000500000000000000" pitchFamily="50" charset="0"/>
                        </a:rPr>
                        <a:t>scrittura privata non autenticata dal notaio</a:t>
                      </a:r>
                      <a:endParaRPr lang="it-IT" sz="1600" b="0" i="0" u="none" strike="noStrike" dirty="0">
                        <a:solidFill>
                          <a:srgbClr val="92D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218309"/>
                  </a:ext>
                </a:extLst>
              </a:tr>
              <a:tr h="511461">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rgbClr val="92D050"/>
                          </a:solidFill>
                          <a:effectLst/>
                          <a:latin typeface="FIGC - Azzurri" panose="00000500000000000000" pitchFamily="50" charset="0"/>
                        </a:rPr>
                        <a:t>scrittura</a:t>
                      </a:r>
                      <a:r>
                        <a:rPr lang="it-IT" sz="1600" u="none" strike="noStrike" baseline="0" dirty="0">
                          <a:solidFill>
                            <a:srgbClr val="92D050"/>
                          </a:solidFill>
                          <a:effectLst/>
                          <a:latin typeface="FIGC - Azzurri" panose="00000500000000000000" pitchFamily="50" charset="0"/>
                        </a:rPr>
                        <a:t> privata non autenticata dal notaio</a:t>
                      </a:r>
                      <a:endParaRPr lang="it-IT" sz="1600" b="0" i="0" u="none" strike="noStrike" dirty="0">
                        <a:solidFill>
                          <a:srgbClr val="92D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05291"/>
                  </a:ext>
                </a:extLst>
              </a:tr>
              <a:tr h="466866">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4790180"/>
                  </a:ext>
                </a:extLst>
              </a:tr>
              <a:tr h="517260">
                <a:tc>
                  <a:txBody>
                    <a:bodyPr/>
                    <a:lstStyle/>
                    <a:p>
                      <a:pPr algn="ctr" fontAlgn="b"/>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denominazione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90649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275795080"/>
              </p:ext>
            </p:extLst>
          </p:nvPr>
        </p:nvGraphicFramePr>
        <p:xfrm>
          <a:off x="4533300" y="1215831"/>
          <a:ext cx="3441709" cy="4011891"/>
        </p:xfrm>
        <a:graphic>
          <a:graphicData uri="http://schemas.openxmlformats.org/drawingml/2006/table">
            <a:tbl>
              <a:tblPr>
                <a:tableStyleId>{073A0DAA-6AF3-43AB-8588-CEC1D06C72B9}</a:tableStyleId>
              </a:tblPr>
              <a:tblGrid>
                <a:gridCol w="3441709">
                  <a:extLst>
                    <a:ext uri="{9D8B030D-6E8A-4147-A177-3AD203B41FA5}">
                      <a16:colId xmlns:a16="http://schemas.microsoft.com/office/drawing/2014/main" val="2668971190"/>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18157046"/>
                  </a:ext>
                </a:extLst>
              </a:tr>
              <a:tr h="303395">
                <a:tc>
                  <a:txBody>
                    <a:bodyPr/>
                    <a:lstStyle/>
                    <a:p>
                      <a:pPr algn="ctr" fontAlgn="b"/>
                      <a:r>
                        <a:rPr lang="it-IT" sz="1600" u="none" strike="noStrike" dirty="0">
                          <a:effectLst/>
                          <a:latin typeface="FIGC - Azzurri" panose="00000500000000000000" pitchFamily="50" charset="0"/>
                        </a:rPr>
                        <a:t>Modulo richiesta mutamento </a:t>
                      </a:r>
                      <a:r>
                        <a:rPr lang="it-IT" sz="1600" u="none" strike="noStrike" dirty="0" err="1">
                          <a:effectLst/>
                          <a:latin typeface="FIGC - Azzurri" panose="00000500000000000000" pitchFamily="50" charset="0"/>
                        </a:rPr>
                        <a:t>den</a:t>
                      </a:r>
                      <a:r>
                        <a:rPr lang="it-IT" sz="1600" u="none" strike="noStrike" dirty="0">
                          <a:effectLst/>
                          <a:latin typeface="FIGC - Azzurri" panose="00000500000000000000" pitchFamily="50" charset="0"/>
                        </a:rPr>
                        <a:t>.</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189841"/>
                  </a:ext>
                </a:extLst>
              </a:tr>
              <a:tr h="559090">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rgbClr val="00B050"/>
                          </a:solidFill>
                          <a:effectLst/>
                          <a:latin typeface="FIGC - Azzurri" panose="00000500000000000000" pitchFamily="50" charset="0"/>
                        </a:rPr>
                        <a:t>in forma di atto pubblico</a:t>
                      </a:r>
                      <a:r>
                        <a:rPr lang="it-IT" sz="1600" u="none" strike="noStrike" baseline="0" dirty="0">
                          <a:solidFill>
                            <a:srgbClr val="00B050"/>
                          </a:solidFill>
                          <a:effectLst/>
                          <a:latin typeface="FIGC - Azzurri" panose="00000500000000000000" pitchFamily="50" charset="0"/>
                        </a:rPr>
                        <a:t> (dal notaio)</a:t>
                      </a:r>
                      <a:endParaRPr lang="it-IT" sz="1600" b="0" i="0" u="none" strike="noStrike" dirty="0">
                        <a:solidFill>
                          <a:srgbClr val="00B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314399"/>
                  </a:ext>
                </a:extLst>
              </a:tr>
              <a:tr h="552659">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rgbClr val="00B050"/>
                          </a:solidFill>
                          <a:effectLst/>
                          <a:latin typeface="FIGC - Azzurri" panose="00000500000000000000" pitchFamily="50" charset="0"/>
                        </a:rPr>
                        <a:t>in forma di atto pubblico (dal notaio)</a:t>
                      </a:r>
                      <a:endParaRPr lang="it-IT" sz="1600" b="0" i="0" u="none" strike="noStrike" dirty="0">
                        <a:solidFill>
                          <a:srgbClr val="00B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3533178"/>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rgbClr val="00B050"/>
                          </a:solidFill>
                          <a:effectLst/>
                          <a:latin typeface="FIGC - Azzurri" panose="00000500000000000000" pitchFamily="50" charset="0"/>
                        </a:rPr>
                        <a:t>forma di atto pubblico</a:t>
                      </a:r>
                      <a:r>
                        <a:rPr lang="it-IT" sz="1600" u="none" strike="noStrike" baseline="0" dirty="0">
                          <a:solidFill>
                            <a:srgbClr val="00B050"/>
                          </a:solidFill>
                          <a:effectLst/>
                          <a:latin typeface="FIGC - Azzurri" panose="00000500000000000000" pitchFamily="50" charset="0"/>
                        </a:rPr>
                        <a:t> (dal notaio)</a:t>
                      </a:r>
                      <a:endParaRPr lang="it-IT" sz="1600" b="0" i="0" u="none" strike="noStrike" dirty="0">
                        <a:solidFill>
                          <a:srgbClr val="00B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094824"/>
                  </a:ext>
                </a:extLst>
              </a:tr>
              <a:tr h="526953">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187462"/>
                  </a:ext>
                </a:extLst>
              </a:tr>
              <a:tr h="512466">
                <a:tc>
                  <a:txBody>
                    <a:bodyPr/>
                    <a:lstStyle/>
                    <a:p>
                      <a:pPr algn="ctr" fontAlgn="b"/>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denominazione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101673"/>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598238158"/>
              </p:ext>
            </p:extLst>
          </p:nvPr>
        </p:nvGraphicFramePr>
        <p:xfrm>
          <a:off x="8315811" y="1195043"/>
          <a:ext cx="3269672" cy="4179748"/>
        </p:xfrm>
        <a:graphic>
          <a:graphicData uri="http://schemas.openxmlformats.org/drawingml/2006/table">
            <a:tbl>
              <a:tblPr>
                <a:tableStyleId>{073A0DAA-6AF3-43AB-8588-CEC1D06C72B9}</a:tableStyleId>
              </a:tblPr>
              <a:tblGrid>
                <a:gridCol w="3269672">
                  <a:extLst>
                    <a:ext uri="{9D8B030D-6E8A-4147-A177-3AD203B41FA5}">
                      <a16:colId xmlns:a16="http://schemas.microsoft.com/office/drawing/2014/main" val="2887028188"/>
                    </a:ext>
                  </a:extLst>
                </a:gridCol>
              </a:tblGrid>
              <a:tr h="300537">
                <a:tc>
                  <a:txBody>
                    <a:bodyPr/>
                    <a:lstStyle/>
                    <a:p>
                      <a:pPr algn="ctr" fontAlgn="b"/>
                      <a:r>
                        <a:rPr lang="it-IT" sz="1600" b="1" u="none" strike="noStrike" dirty="0">
                          <a:solidFill>
                            <a:schemeClr val="tx1"/>
                          </a:solidFill>
                          <a:effectLst/>
                          <a:latin typeface="FIGC - Azzurri" panose="00000500000000000000" pitchFamily="50" charset="0"/>
                        </a:rPr>
                        <a:t>A.S.D. con personalità giuridica</a:t>
                      </a:r>
                      <a:endParaRPr lang="it-IT" sz="1600" b="1"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ED4B"/>
                    </a:solidFill>
                  </a:tcPr>
                </a:tc>
                <a:extLst>
                  <a:ext uri="{0D108BD9-81ED-4DB2-BD59-A6C34878D82A}">
                    <a16:rowId xmlns:a16="http://schemas.microsoft.com/office/drawing/2014/main" val="3219732526"/>
                  </a:ext>
                </a:extLst>
              </a:tr>
              <a:tr h="276070">
                <a:tc>
                  <a:txBody>
                    <a:bodyPr/>
                    <a:lstStyle/>
                    <a:p>
                      <a:pPr algn="ctr" fontAlgn="b"/>
                      <a:r>
                        <a:rPr lang="it-IT" sz="1600" u="none" strike="noStrike" dirty="0">
                          <a:effectLst/>
                          <a:latin typeface="FIGC - Azzurri" panose="00000500000000000000" pitchFamily="50" charset="0"/>
                        </a:rPr>
                        <a:t>Modulo richiesta mutamento </a:t>
                      </a:r>
                      <a:r>
                        <a:rPr lang="it-IT" sz="1600" u="none" strike="noStrike" dirty="0" err="1">
                          <a:effectLst/>
                          <a:latin typeface="FIGC - Azzurri" panose="00000500000000000000" pitchFamily="50" charset="0"/>
                        </a:rPr>
                        <a:t>den</a:t>
                      </a:r>
                      <a:r>
                        <a:rPr lang="it-IT" sz="1600" u="none" strike="noStrike" dirty="0">
                          <a:effectLst/>
                          <a:latin typeface="FIGC - Azzurri" panose="00000500000000000000" pitchFamily="50" charset="0"/>
                        </a:rPr>
                        <a:t>.</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3777657"/>
                  </a:ext>
                </a:extLst>
              </a:tr>
              <a:tr h="542465">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rgbClr val="43ED4B"/>
                          </a:solidFill>
                          <a:effectLst/>
                          <a:latin typeface="FIGC - Azzurri" panose="00000500000000000000" pitchFamily="50" charset="0"/>
                        </a:rPr>
                        <a:t>in forma di atto pubblico (dal notaio)</a:t>
                      </a:r>
                      <a:endParaRPr lang="it-IT" sz="1600" b="0" i="0" u="none" strike="noStrike" dirty="0">
                        <a:solidFill>
                          <a:srgbClr val="43ED4B"/>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889049"/>
                  </a:ext>
                </a:extLst>
              </a:tr>
              <a:tr h="571085">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rgbClr val="43ED4B"/>
                          </a:solidFill>
                          <a:effectLst/>
                          <a:latin typeface="FIGC - Azzurri" panose="00000500000000000000" pitchFamily="50" charset="0"/>
                        </a:rPr>
                        <a:t>in forma di atto pubblico (dal notaio)</a:t>
                      </a:r>
                      <a:endParaRPr lang="it-IT" sz="1600" b="0" i="0" u="none" strike="noStrike" dirty="0">
                        <a:solidFill>
                          <a:srgbClr val="43ED4B"/>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548155"/>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rgbClr val="43ED4B"/>
                          </a:solidFill>
                          <a:effectLst/>
                          <a:latin typeface="FIGC - Azzurri" panose="00000500000000000000" pitchFamily="50" charset="0"/>
                        </a:rPr>
                        <a:t>forma di atto pubblico</a:t>
                      </a:r>
                      <a:r>
                        <a:rPr lang="it-IT" sz="1600" u="none" strike="noStrike" baseline="0" dirty="0">
                          <a:solidFill>
                            <a:srgbClr val="43ED4B"/>
                          </a:solidFill>
                          <a:effectLst/>
                          <a:latin typeface="FIGC - Azzurri" panose="00000500000000000000" pitchFamily="50" charset="0"/>
                        </a:rPr>
                        <a:t> (dal notaio)</a:t>
                      </a:r>
                      <a:endParaRPr lang="it-IT" sz="1600" b="0" i="0" u="none" strike="noStrike" dirty="0">
                        <a:solidFill>
                          <a:srgbClr val="43ED4B"/>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0700864"/>
                  </a:ext>
                </a:extLst>
              </a:tr>
              <a:tr h="523631">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012407"/>
                  </a:ext>
                </a:extLst>
              </a:tr>
              <a:tr h="461941">
                <a:tc>
                  <a:txBody>
                    <a:bodyPr/>
                    <a:lstStyle/>
                    <a:p>
                      <a:pPr algn="ctr" fontAlgn="b"/>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denominazione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302331"/>
                  </a:ext>
                </a:extLst>
              </a:tr>
            </a:tbl>
          </a:graphicData>
        </a:graphic>
      </p:graphicFrame>
      <p:sp>
        <p:nvSpPr>
          <p:cNvPr id="8" name="Freccia a sinistra 7"/>
          <p:cNvSpPr/>
          <p:nvPr/>
        </p:nvSpPr>
        <p:spPr>
          <a:xfrm rot="10800000">
            <a:off x="3069320" y="5677351"/>
            <a:ext cx="1020808" cy="316523"/>
          </a:xfrm>
          <a:prstGeom prst="leftArrow">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p:cNvSpPr/>
          <p:nvPr/>
        </p:nvSpPr>
        <p:spPr>
          <a:xfrm>
            <a:off x="300636" y="901057"/>
            <a:ext cx="553451" cy="39802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13" name="Ovale 12"/>
          <p:cNvSpPr/>
          <p:nvPr/>
        </p:nvSpPr>
        <p:spPr>
          <a:xfrm>
            <a:off x="4533300" y="1020083"/>
            <a:ext cx="549303" cy="39802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
        <p:nvSpPr>
          <p:cNvPr id="14" name="Ovale 13"/>
          <p:cNvSpPr/>
          <p:nvPr/>
        </p:nvSpPr>
        <p:spPr>
          <a:xfrm>
            <a:off x="8150876" y="867108"/>
            <a:ext cx="549303" cy="431972"/>
          </a:xfrm>
          <a:prstGeom prst="ellipse">
            <a:avLst/>
          </a:prstGeom>
          <a:solidFill>
            <a:srgbClr val="43ED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Tree>
    <p:extLst>
      <p:ext uri="{BB962C8B-B14F-4D97-AF65-F5344CB8AC3E}">
        <p14:creationId xmlns:p14="http://schemas.microsoft.com/office/powerpoint/2010/main" val="1863110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67829" y="29520"/>
            <a:ext cx="9873672" cy="969496"/>
          </a:xfrm>
          <a:prstGeom prst="rect">
            <a:avLst/>
          </a:prstGeom>
          <a:noFill/>
        </p:spPr>
        <p:txBody>
          <a:bodyPr wrap="square" rtlCol="0">
            <a:spAutoFit/>
          </a:bodyPr>
          <a:lstStyle/>
          <a:p>
            <a:pPr algn="ctr"/>
            <a:r>
              <a:rPr lang="it-IT" sz="3200" b="1" dirty="0">
                <a:latin typeface="FIGC - Azzurri" panose="00000500000000000000" pitchFamily="50" charset="0"/>
              </a:rPr>
              <a:t>MUTAMENTI DI DENOMINAZIONE SOCIALE</a:t>
            </a:r>
          </a:p>
          <a:p>
            <a:pPr algn="ctr"/>
            <a:r>
              <a:rPr lang="it-IT" sz="2300" b="1" dirty="0">
                <a:latin typeface="FIGC - Azzurri" panose="00000500000000000000" pitchFamily="50" charset="0"/>
              </a:rPr>
              <a:t>ATTI DI TRASFORMAZIONE ETEROGENEA</a:t>
            </a: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2867916" y="1193654"/>
            <a:ext cx="5873492" cy="1384995"/>
          </a:xfrm>
          <a:prstGeom prst="rect">
            <a:avLst/>
          </a:prstGeom>
          <a:noFill/>
        </p:spPr>
        <p:txBody>
          <a:bodyPr wrap="square" rtlCol="0" anchor="ctr">
            <a:spAutoFit/>
          </a:bodyPr>
          <a:lstStyle/>
          <a:p>
            <a:pPr algn="just"/>
            <a:r>
              <a:rPr lang="it-IT" sz="1700" dirty="0">
                <a:solidFill>
                  <a:prstClr val="black"/>
                </a:solidFill>
                <a:latin typeface="FIGC - Azzurri" panose="00000500000000000000" pitchFamily="50" charset="0"/>
                <a:ea typeface="Times New Roman" panose="02020603050405020304" pitchFamily="18" charset="0"/>
              </a:rPr>
              <a:t>Una </a:t>
            </a:r>
            <a:r>
              <a:rPr lang="it-IT" sz="1700" dirty="0">
                <a:solidFill>
                  <a:srgbClr val="00B050"/>
                </a:solidFill>
                <a:latin typeface="FIGC - Azzurri" panose="00000500000000000000" pitchFamily="50" charset="0"/>
                <a:ea typeface="Times New Roman" panose="02020603050405020304" pitchFamily="18" charset="0"/>
              </a:rPr>
              <a:t>S.S.D.</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latin typeface="FIGC - Azzurri" panose="00000500000000000000" pitchFamily="50" charset="0"/>
                <a:ea typeface="Times New Roman" panose="02020603050405020304" pitchFamily="18" charset="0"/>
              </a:rPr>
              <a:t>può trasformarsi in </a:t>
            </a:r>
            <a:r>
              <a:rPr lang="it-IT" sz="1700" dirty="0">
                <a:solidFill>
                  <a:srgbClr val="00B050"/>
                </a:solidFill>
                <a:latin typeface="FIGC - Azzurri" panose="00000500000000000000" pitchFamily="50" charset="0"/>
                <a:ea typeface="Times New Roman" panose="02020603050405020304" pitchFamily="18" charset="0"/>
              </a:rPr>
              <a:t>A.S.D</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latin typeface="FIGC - Azzurri" panose="00000500000000000000" pitchFamily="50" charset="0"/>
                <a:ea typeface="Times New Roman" panose="02020603050405020304" pitchFamily="18" charset="0"/>
              </a:rPr>
              <a:t>e viceversa (art. 2500 – </a:t>
            </a:r>
            <a:r>
              <a:rPr lang="it-IT" sz="1700" i="1" dirty="0">
                <a:latin typeface="FIGC - Azzurri" panose="00000500000000000000" pitchFamily="50" charset="0"/>
                <a:ea typeface="Times New Roman" panose="02020603050405020304" pitchFamily="18" charset="0"/>
              </a:rPr>
              <a:t>septies</a:t>
            </a:r>
            <a:r>
              <a:rPr lang="it-IT" sz="1700" dirty="0">
                <a:latin typeface="FIGC - Azzurri" panose="00000500000000000000" pitchFamily="50" charset="0"/>
                <a:ea typeface="Times New Roman" panose="02020603050405020304" pitchFamily="18" charset="0"/>
              </a:rPr>
              <a:t> e </a:t>
            </a:r>
            <a:r>
              <a:rPr lang="it-IT" sz="1700" i="1" dirty="0">
                <a:latin typeface="FIGC - Azzurri" panose="00000500000000000000" pitchFamily="50" charset="0"/>
                <a:ea typeface="Times New Roman" panose="02020603050405020304" pitchFamily="18" charset="0"/>
              </a:rPr>
              <a:t>octies</a:t>
            </a:r>
            <a:r>
              <a:rPr lang="it-IT" sz="1700" dirty="0">
                <a:latin typeface="FIGC - Azzurri" panose="00000500000000000000" pitchFamily="50" charset="0"/>
                <a:ea typeface="Times New Roman" panose="02020603050405020304" pitchFamily="18" charset="0"/>
              </a:rPr>
              <a:t> c.c.). Le trasformazioni eterogenee hanno effetto solo dopo che siano decorsi </a:t>
            </a:r>
            <a:r>
              <a:rPr lang="it-IT" sz="1700" dirty="0">
                <a:solidFill>
                  <a:srgbClr val="00B050"/>
                </a:solidFill>
                <a:latin typeface="FIGC - Azzurri" panose="00000500000000000000" pitchFamily="50" charset="0"/>
                <a:ea typeface="Times New Roman" panose="02020603050405020304" pitchFamily="18" charset="0"/>
              </a:rPr>
              <a:t>sessanta giorni </a:t>
            </a:r>
            <a:r>
              <a:rPr lang="it-IT" sz="1700" dirty="0">
                <a:latin typeface="FIGC - Azzurri" panose="00000500000000000000" pitchFamily="50" charset="0"/>
                <a:ea typeface="Times New Roman" panose="02020603050405020304" pitchFamily="18" charset="0"/>
              </a:rPr>
              <a:t>dall’ultimo adempimento pubblicitario richiesto (art. 2500 – novies c.c.)</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cxnSp>
        <p:nvCxnSpPr>
          <p:cNvPr id="7" name="Connettore 2 6"/>
          <p:cNvCxnSpPr/>
          <p:nvPr/>
        </p:nvCxnSpPr>
        <p:spPr>
          <a:xfrm>
            <a:off x="5804662" y="2624290"/>
            <a:ext cx="2829384" cy="75196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63A9621D-025D-4235-9308-C2CC9E0F4973}"/>
              </a:ext>
            </a:extLst>
          </p:cNvPr>
          <p:cNvSpPr txBox="1"/>
          <p:nvPr/>
        </p:nvSpPr>
        <p:spPr>
          <a:xfrm>
            <a:off x="7260559" y="3328557"/>
            <a:ext cx="4931441" cy="830997"/>
          </a:xfrm>
          <a:prstGeom prst="rect">
            <a:avLst/>
          </a:prstGeom>
          <a:noFill/>
        </p:spPr>
        <p:txBody>
          <a:bodyPr wrap="square" rtlCol="0">
            <a:spAutoFit/>
          </a:bodyPr>
          <a:lstStyle/>
          <a:p>
            <a:pPr algn="just"/>
            <a:r>
              <a:rPr lang="it-IT" sz="1700" dirty="0">
                <a:solidFill>
                  <a:prstClr val="black"/>
                </a:solidFill>
                <a:latin typeface="FIGC - Azzurri" panose="00000500000000000000" pitchFamily="50" charset="0"/>
                <a:ea typeface="Times New Roman" panose="02020603050405020304" pitchFamily="18" charset="0"/>
              </a:rPr>
              <a:t>da S.S.D. Esempio ad A.S.D. Esempio</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5" name="CasellaDiTesto 14">
            <a:extLst>
              <a:ext uri="{FF2B5EF4-FFF2-40B4-BE49-F238E27FC236}">
                <a16:creationId xmlns:a16="http://schemas.microsoft.com/office/drawing/2014/main" id="{63A9621D-025D-4235-9308-C2CC9E0F4973}"/>
              </a:ext>
            </a:extLst>
          </p:cNvPr>
          <p:cNvSpPr txBox="1"/>
          <p:nvPr/>
        </p:nvSpPr>
        <p:spPr>
          <a:xfrm>
            <a:off x="224758" y="4710587"/>
            <a:ext cx="4931441" cy="569387"/>
          </a:xfrm>
          <a:prstGeom prst="rect">
            <a:avLst/>
          </a:prstGeom>
          <a:noFill/>
        </p:spPr>
        <p:txBody>
          <a:bodyPr wrap="square" rtlCol="0">
            <a:spAutoFit/>
          </a:bodyPr>
          <a:lstStyle/>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7" name="CasellaDiTesto 16">
            <a:extLst>
              <a:ext uri="{FF2B5EF4-FFF2-40B4-BE49-F238E27FC236}">
                <a16:creationId xmlns:a16="http://schemas.microsoft.com/office/drawing/2014/main" id="{13708D13-4AAF-4929-A790-2AA0E9192B9A}"/>
              </a:ext>
            </a:extLst>
          </p:cNvPr>
          <p:cNvSpPr txBox="1"/>
          <p:nvPr/>
        </p:nvSpPr>
        <p:spPr>
          <a:xfrm>
            <a:off x="2758234" y="4043055"/>
            <a:ext cx="6521955" cy="400110"/>
          </a:xfrm>
          <a:prstGeom prst="rect">
            <a:avLst/>
          </a:prstGeom>
          <a:noFill/>
          <a:ln w="28575">
            <a:solidFill>
              <a:srgbClr val="00B050"/>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NOTE OPERATIVE</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18" name="CasellaDiTesto 17">
            <a:extLst>
              <a:ext uri="{FF2B5EF4-FFF2-40B4-BE49-F238E27FC236}">
                <a16:creationId xmlns:a16="http://schemas.microsoft.com/office/drawing/2014/main" id="{63A9621D-025D-4235-9308-C2CC9E0F4973}"/>
              </a:ext>
            </a:extLst>
          </p:cNvPr>
          <p:cNvSpPr txBox="1"/>
          <p:nvPr/>
        </p:nvSpPr>
        <p:spPr>
          <a:xfrm>
            <a:off x="1559400" y="4511071"/>
            <a:ext cx="8614585" cy="1646605"/>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Il verbale assembleare deliberante la trasformazione eterogenea deve essere disposto per </a:t>
            </a:r>
            <a:r>
              <a:rPr lang="it-IT" sz="1700" dirty="0">
                <a:solidFill>
                  <a:srgbClr val="00B050"/>
                </a:solidFill>
                <a:latin typeface="FIGC - Azzurri" panose="00000500000000000000" pitchFamily="50" charset="0"/>
                <a:ea typeface="Times New Roman" panose="02020603050405020304" pitchFamily="18" charset="0"/>
              </a:rPr>
              <a:t>atto pubblico (quindi da notaio) </a:t>
            </a:r>
            <a:r>
              <a:rPr lang="it-IT" sz="1700" dirty="0">
                <a:solidFill>
                  <a:prstClr val="black"/>
                </a:solidFill>
                <a:latin typeface="FIGC - Azzurri" panose="00000500000000000000" pitchFamily="50" charset="0"/>
                <a:ea typeface="Times New Roman" panose="02020603050405020304" pitchFamily="18" charset="0"/>
              </a:rPr>
              <a:t>o </a:t>
            </a:r>
            <a:r>
              <a:rPr lang="it-IT" sz="1700" dirty="0">
                <a:solidFill>
                  <a:srgbClr val="00B050"/>
                </a:solidFill>
                <a:latin typeface="FIGC - Azzurri" panose="00000500000000000000" pitchFamily="50" charset="0"/>
                <a:ea typeface="Times New Roman" panose="02020603050405020304" pitchFamily="18" charset="0"/>
              </a:rPr>
              <a:t>scrittura privata autenticata</a:t>
            </a:r>
            <a:r>
              <a:rPr lang="it-IT" sz="1700" dirty="0">
                <a:solidFill>
                  <a:prstClr val="black"/>
                </a:solidFill>
                <a:latin typeface="FIGC - Azzurri" panose="00000500000000000000" pitchFamily="50" charset="0"/>
                <a:ea typeface="Times New Roman" panose="02020603050405020304" pitchFamily="18" charset="0"/>
              </a:rPr>
              <a:t>. </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Per le domande successive all’atto di trasformazione (es. mutamento di denominazione sociale, fusione, scissione, conferimento d’azienda) è necessario </a:t>
            </a:r>
            <a:r>
              <a:rPr lang="it-IT" sz="1700" dirty="0">
                <a:solidFill>
                  <a:srgbClr val="00B050"/>
                </a:solidFill>
                <a:latin typeface="FIGC - Azzurri" panose="00000500000000000000" pitchFamily="50" charset="0"/>
                <a:ea typeface="Times New Roman" panose="02020603050405020304" pitchFamily="18" charset="0"/>
              </a:rPr>
              <a:t>calcolare in anticipo il termine di sessanta giorni rispetto alle scadenze federali</a:t>
            </a:r>
            <a:r>
              <a:rPr lang="it-IT" sz="1700" dirty="0">
                <a:solidFill>
                  <a:prstClr val="black"/>
                </a:solidFill>
                <a:latin typeface="FIGC - Azzurri" panose="00000500000000000000" pitchFamily="50" charset="0"/>
                <a:ea typeface="Times New Roman" panose="02020603050405020304" pitchFamily="18" charset="0"/>
              </a:rPr>
              <a:t>, al fine di conciliare le tempistiche.</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cxnSp>
        <p:nvCxnSpPr>
          <p:cNvPr id="21" name="Connettore 2 20"/>
          <p:cNvCxnSpPr/>
          <p:nvPr/>
        </p:nvCxnSpPr>
        <p:spPr>
          <a:xfrm flipH="1">
            <a:off x="2758234" y="2636060"/>
            <a:ext cx="3046428" cy="74019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63A9621D-025D-4235-9308-C2CC9E0F4973}"/>
              </a:ext>
            </a:extLst>
          </p:cNvPr>
          <p:cNvSpPr txBox="1"/>
          <p:nvPr/>
        </p:nvSpPr>
        <p:spPr>
          <a:xfrm>
            <a:off x="419149" y="3328557"/>
            <a:ext cx="4931441" cy="830997"/>
          </a:xfrm>
          <a:prstGeom prst="rect">
            <a:avLst/>
          </a:prstGeom>
          <a:noFill/>
        </p:spPr>
        <p:txBody>
          <a:bodyPr wrap="square" rtlCol="0">
            <a:spAutoFit/>
          </a:bodyPr>
          <a:lstStyle/>
          <a:p>
            <a:pPr algn="just"/>
            <a:r>
              <a:rPr lang="it-IT" sz="1700" dirty="0">
                <a:solidFill>
                  <a:prstClr val="black"/>
                </a:solidFill>
                <a:latin typeface="FIGC - Azzurri" panose="00000500000000000000" pitchFamily="50" charset="0"/>
                <a:ea typeface="Times New Roman" panose="02020603050405020304" pitchFamily="18" charset="0"/>
              </a:rPr>
              <a:t>da A.S.D. Esempio a S.S.D. Esempio</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2" name="Rettangolo 1"/>
          <p:cNvSpPr/>
          <p:nvPr/>
        </p:nvSpPr>
        <p:spPr>
          <a:xfrm>
            <a:off x="2518936" y="1006863"/>
            <a:ext cx="6761253" cy="16291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0595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79270" y="104778"/>
            <a:ext cx="9873672" cy="800219"/>
          </a:xfrm>
          <a:prstGeom prst="rect">
            <a:avLst/>
          </a:prstGeom>
          <a:noFill/>
        </p:spPr>
        <p:txBody>
          <a:bodyPr wrap="square" rtlCol="0">
            <a:spAutoFit/>
          </a:bodyPr>
          <a:lstStyle/>
          <a:p>
            <a:pPr algn="ctr"/>
            <a:r>
              <a:rPr lang="it-IT" sz="2600" b="1" dirty="0">
                <a:latin typeface="FIGC - Azzurri" panose="00000500000000000000" pitchFamily="50" charset="0"/>
              </a:rPr>
              <a:t>TRASFERIMENTI DI SEDE SOCIALE </a:t>
            </a:r>
            <a:r>
              <a:rPr lang="it-IT" sz="2000" b="1" dirty="0">
                <a:latin typeface="FIGC - Azzurri" panose="00000500000000000000" pitchFamily="50" charset="0"/>
              </a:rPr>
              <a:t>(ART. 18  N.O.I.F.) -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12" name="CasellaDiTesto 11">
            <a:extLst>
              <a:ext uri="{FF2B5EF4-FFF2-40B4-BE49-F238E27FC236}">
                <a16:creationId xmlns:a16="http://schemas.microsoft.com/office/drawing/2014/main" id="{63A9621D-025D-4235-9308-C2CC9E0F4973}"/>
              </a:ext>
            </a:extLst>
          </p:cNvPr>
          <p:cNvSpPr txBox="1"/>
          <p:nvPr/>
        </p:nvSpPr>
        <p:spPr>
          <a:xfrm>
            <a:off x="479270" y="4824177"/>
            <a:ext cx="10944913" cy="1815882"/>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Le domande dovranno tassativamente pervenire </a:t>
            </a:r>
            <a:r>
              <a:rPr lang="it-IT" sz="1600" dirty="0">
                <a:solidFill>
                  <a:schemeClr val="accent2"/>
                </a:solidFill>
                <a:latin typeface="FIGC - Azzurri" panose="00000500000000000000" pitchFamily="50" charset="0"/>
                <a:ea typeface="Times New Roman" panose="02020603050405020304" pitchFamily="18" charset="0"/>
              </a:rPr>
              <a:t>entro il 15 luglio</a:t>
            </a:r>
            <a:r>
              <a:rPr lang="it-IT" sz="16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delibera assembleare di trasferimento di sede deve espressamente prevedere, </a:t>
            </a:r>
            <a:r>
              <a:rPr lang="it-IT" sz="1600" dirty="0">
                <a:solidFill>
                  <a:schemeClr val="accent2"/>
                </a:solidFill>
                <a:latin typeface="FIGC - Azzurri" panose="00000500000000000000" pitchFamily="50" charset="0"/>
                <a:ea typeface="Times New Roman" panose="02020603050405020304" pitchFamily="18" charset="0"/>
              </a:rPr>
              <a:t>quale condizione sospensiva, l’approvazione da parte del Presidente Federale</a:t>
            </a:r>
            <a:r>
              <a:rPr lang="it-IT" sz="16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Società deve essere affiliata alla FIGC almeno da </a:t>
            </a:r>
            <a:r>
              <a:rPr lang="it-IT" sz="1600" dirty="0">
                <a:solidFill>
                  <a:schemeClr val="accent2"/>
                </a:solidFill>
                <a:latin typeface="FIGC - Azzurri" panose="00000500000000000000" pitchFamily="50" charset="0"/>
                <a:ea typeface="Times New Roman" panose="02020603050405020304" pitchFamily="18" charset="0"/>
              </a:rPr>
              <a:t>due stagioni sportive</a:t>
            </a:r>
            <a:r>
              <a:rPr lang="it-IT" sz="16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Il trasferimento di sede deve avvenire in un </a:t>
            </a:r>
            <a:r>
              <a:rPr lang="it-IT" sz="1600" dirty="0">
                <a:solidFill>
                  <a:schemeClr val="accent2"/>
                </a:solidFill>
                <a:latin typeface="FIGC - Azzurri" panose="00000500000000000000" pitchFamily="50" charset="0"/>
                <a:ea typeface="Times New Roman" panose="02020603050405020304" pitchFamily="18" charset="0"/>
              </a:rPr>
              <a:t>Comune confinante</a:t>
            </a:r>
            <a:r>
              <a:rPr lang="it-IT" sz="1600" dirty="0">
                <a:solidFill>
                  <a:prstClr val="black"/>
                </a:solidFill>
                <a:latin typeface="FIGC - Azzurri" panose="00000500000000000000" pitchFamily="50" charset="0"/>
                <a:ea typeface="Times New Roman" panose="02020603050405020304" pitchFamily="18" charset="0"/>
              </a:rPr>
              <a:t>. </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Società, </a:t>
            </a:r>
            <a:r>
              <a:rPr lang="it-IT" sz="1600" dirty="0">
                <a:solidFill>
                  <a:schemeClr val="accent2"/>
                </a:solidFill>
                <a:latin typeface="FIGC - Azzurri" panose="00000500000000000000" pitchFamily="50" charset="0"/>
                <a:ea typeface="Times New Roman" panose="02020603050405020304" pitchFamily="18" charset="0"/>
              </a:rPr>
              <a:t>nelle ultime due stagioni sportive</a:t>
            </a:r>
            <a:r>
              <a:rPr lang="it-IT" sz="1600" dirty="0">
                <a:solidFill>
                  <a:prstClr val="black"/>
                </a:solidFill>
                <a:latin typeface="FIGC - Azzurri" panose="00000500000000000000" pitchFamily="50" charset="0"/>
                <a:ea typeface="Times New Roman" panose="02020603050405020304" pitchFamily="18" charset="0"/>
              </a:rPr>
              <a:t>, non deve aver trasferito la propria sede sociale in altro Comune né essere stata oggetto di fusioni, scissioni, conferimenti d’azienda.</a:t>
            </a:r>
          </a:p>
        </p:txBody>
      </p:sp>
      <p:sp>
        <p:nvSpPr>
          <p:cNvPr id="13" name="CasellaDiTesto 12">
            <a:extLst>
              <a:ext uri="{FF2B5EF4-FFF2-40B4-BE49-F238E27FC236}">
                <a16:creationId xmlns:a16="http://schemas.microsoft.com/office/drawing/2014/main" id="{13708D13-4AAF-4929-A790-2AA0E9192B9A}"/>
              </a:ext>
            </a:extLst>
          </p:cNvPr>
          <p:cNvSpPr txBox="1"/>
          <p:nvPr/>
        </p:nvSpPr>
        <p:spPr>
          <a:xfrm>
            <a:off x="2768072" y="4497523"/>
            <a:ext cx="6429310" cy="338554"/>
          </a:xfrm>
          <a:prstGeom prst="rect">
            <a:avLst/>
          </a:prstGeom>
          <a:noFill/>
          <a:ln w="38100">
            <a:solidFill>
              <a:schemeClr val="accent2"/>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600" b="1" kern="0" dirty="0">
                <a:solidFill>
                  <a:prstClr val="black"/>
                </a:solidFill>
                <a:latin typeface="FIGC - Azzurri" panose="00000500000000000000" pitchFamily="50" charset="0"/>
              </a:rPr>
              <a:t>TERMINE E PRESUPPOSTI</a:t>
            </a:r>
            <a:endParaRPr kumimoji="0" lang="it-IT" sz="1600" b="1" i="0" u="none" strike="noStrike" kern="0" cap="none" spc="0" normalizeH="0" baseline="0" noProof="0" dirty="0">
              <a:ln>
                <a:noFill/>
              </a:ln>
              <a:solidFill>
                <a:prstClr val="black"/>
              </a:solidFill>
              <a:effectLst/>
              <a:uLnTx/>
              <a:uFillTx/>
              <a:latin typeface="FIGC - Azzurri" panose="00000500000000000000" pitchFamily="50"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085141471"/>
              </p:ext>
            </p:extLst>
          </p:nvPr>
        </p:nvGraphicFramePr>
        <p:xfrm>
          <a:off x="438161" y="960337"/>
          <a:ext cx="3907559" cy="3121196"/>
        </p:xfrm>
        <a:graphic>
          <a:graphicData uri="http://schemas.openxmlformats.org/drawingml/2006/table">
            <a:tbl>
              <a:tblPr>
                <a:tableStyleId>{073A0DAA-6AF3-43AB-8588-CEC1D06C72B9}</a:tableStyleId>
              </a:tblPr>
              <a:tblGrid>
                <a:gridCol w="3907559">
                  <a:extLst>
                    <a:ext uri="{9D8B030D-6E8A-4147-A177-3AD203B41FA5}">
                      <a16:colId xmlns:a16="http://schemas.microsoft.com/office/drawing/2014/main" val="2951803449"/>
                    </a:ext>
                  </a:extLst>
                </a:gridCol>
              </a:tblGrid>
              <a:tr h="333636">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26014089"/>
                  </a:ext>
                </a:extLst>
              </a:tr>
              <a:tr h="308992">
                <a:tc>
                  <a:txBody>
                    <a:bodyPr/>
                    <a:lstStyle/>
                    <a:p>
                      <a:pPr algn="ctr" fontAlgn="b"/>
                      <a:r>
                        <a:rPr lang="it-IT" sz="1600" u="none" strike="noStrike" dirty="0">
                          <a:effectLst/>
                          <a:latin typeface="FIGC - Azzurri" panose="00000500000000000000" pitchFamily="50" charset="0"/>
                        </a:rPr>
                        <a:t>Modulo richiesta di cambio</a:t>
                      </a:r>
                      <a:r>
                        <a:rPr lang="it-IT" sz="1600" u="none" strike="noStrike" baseline="0" dirty="0">
                          <a:effectLst/>
                          <a:latin typeface="FIGC - Azzurri" panose="00000500000000000000" pitchFamily="50" charset="0"/>
                        </a:rPr>
                        <a:t> di sede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130911"/>
                  </a:ext>
                </a:extLst>
              </a:tr>
              <a:tr h="487822">
                <a:tc>
                  <a:txBody>
                    <a:bodyPr/>
                    <a:lstStyle/>
                    <a:p>
                      <a:pPr algn="ctr" fontAlgn="b"/>
                      <a:r>
                        <a:rPr lang="it-IT" sz="1600" u="none" strike="noStrike" dirty="0">
                          <a:effectLst/>
                          <a:latin typeface="FIGC - Azzurri" panose="00000500000000000000" pitchFamily="50" charset="0"/>
                        </a:rPr>
                        <a:t>Statuto sociale redatto in </a:t>
                      </a:r>
                      <a:r>
                        <a:rPr lang="it-IT" sz="1600" u="none" strike="noStrike" dirty="0">
                          <a:solidFill>
                            <a:schemeClr val="accent2"/>
                          </a:solidFill>
                          <a:effectLst/>
                          <a:latin typeface="FIGC - Azzurri" panose="00000500000000000000" pitchFamily="50" charset="0"/>
                        </a:rPr>
                        <a:t>scrittura privata non autenticata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688011"/>
                  </a:ext>
                </a:extLst>
              </a:tr>
              <a:tr h="504988">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chemeClr val="accent2"/>
                          </a:solidFill>
                          <a:effectLst/>
                          <a:latin typeface="FIGC - Azzurri" panose="00000500000000000000" pitchFamily="50" charset="0"/>
                        </a:rPr>
                        <a:t>scrittura</a:t>
                      </a:r>
                      <a:r>
                        <a:rPr lang="it-IT" sz="1600" u="none" strike="noStrike" baseline="0" dirty="0">
                          <a:solidFill>
                            <a:schemeClr val="accent2"/>
                          </a:solidFill>
                          <a:effectLst/>
                          <a:latin typeface="FIGC - Azzurri" panose="00000500000000000000" pitchFamily="50" charset="0"/>
                        </a:rPr>
                        <a:t> privata non autenticata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2466961"/>
                  </a:ext>
                </a:extLst>
              </a:tr>
              <a:tr h="4868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2906064"/>
                  </a:ext>
                </a:extLst>
              </a:tr>
              <a:tr h="5141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sede</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893007"/>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050873040"/>
              </p:ext>
            </p:extLst>
          </p:nvPr>
        </p:nvGraphicFramePr>
        <p:xfrm>
          <a:off x="4674147" y="957399"/>
          <a:ext cx="3406737" cy="3436228"/>
        </p:xfrm>
        <a:graphic>
          <a:graphicData uri="http://schemas.openxmlformats.org/drawingml/2006/table">
            <a:tbl>
              <a:tblPr>
                <a:tableStyleId>{073A0DAA-6AF3-43AB-8588-CEC1D06C72B9}</a:tableStyleId>
              </a:tblPr>
              <a:tblGrid>
                <a:gridCol w="3406737">
                  <a:extLst>
                    <a:ext uri="{9D8B030D-6E8A-4147-A177-3AD203B41FA5}">
                      <a16:colId xmlns:a16="http://schemas.microsoft.com/office/drawing/2014/main" val="2349352603"/>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93247297"/>
                  </a:ext>
                </a:extLst>
              </a:tr>
              <a:tr h="306919">
                <a:tc>
                  <a:txBody>
                    <a:bodyPr/>
                    <a:lstStyle/>
                    <a:p>
                      <a:pPr algn="ctr" fontAlgn="b"/>
                      <a:r>
                        <a:rPr lang="it-IT" sz="1600" u="none" strike="noStrike" dirty="0">
                          <a:effectLst/>
                          <a:latin typeface="FIGC - Azzurri" panose="00000500000000000000" pitchFamily="50" charset="0"/>
                        </a:rPr>
                        <a:t>Modulo richiesta di cambio di sede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480941"/>
                  </a:ext>
                </a:extLst>
              </a:tr>
              <a:tr h="550747">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chemeClr val="accent2"/>
                          </a:solidFill>
                          <a:effectLst/>
                          <a:latin typeface="FIGC - Azzurri" panose="00000500000000000000" pitchFamily="50" charset="0"/>
                        </a:rPr>
                        <a:t>in forma di atto pubblico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134556"/>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chemeClr val="accent2"/>
                          </a:solidFill>
                          <a:effectLst/>
                          <a:latin typeface="FIGC - Azzurri" panose="00000500000000000000" pitchFamily="50" charset="0"/>
                        </a:rPr>
                        <a:t>forma di atto pubblico</a:t>
                      </a:r>
                      <a:r>
                        <a:rPr lang="it-IT" sz="1600" u="none" strike="noStrike" baseline="0" dirty="0">
                          <a:solidFill>
                            <a:schemeClr val="accent2"/>
                          </a:solidFill>
                          <a:effectLst/>
                          <a:latin typeface="FIGC - Azzurri" panose="00000500000000000000" pitchFamily="50" charset="0"/>
                        </a:rPr>
                        <a:t>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736357"/>
                  </a:ext>
                </a:extLst>
              </a:tr>
              <a:tr h="5087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737836"/>
                  </a:ext>
                </a:extLst>
              </a:tr>
              <a:tr h="552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sede</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23853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331608875"/>
              </p:ext>
            </p:extLst>
          </p:nvPr>
        </p:nvGraphicFramePr>
        <p:xfrm>
          <a:off x="8484167" y="957399"/>
          <a:ext cx="3269672" cy="3395571"/>
        </p:xfrm>
        <a:graphic>
          <a:graphicData uri="http://schemas.openxmlformats.org/drawingml/2006/table">
            <a:tbl>
              <a:tblPr>
                <a:tableStyleId>{073A0DAA-6AF3-43AB-8588-CEC1D06C72B9}</a:tableStyleId>
              </a:tblPr>
              <a:tblGrid>
                <a:gridCol w="3269672">
                  <a:extLst>
                    <a:ext uri="{9D8B030D-6E8A-4147-A177-3AD203B41FA5}">
                      <a16:colId xmlns:a16="http://schemas.microsoft.com/office/drawing/2014/main" val="254957256"/>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     A.S.D. con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441762"/>
                  </a:ext>
                </a:extLst>
              </a:tr>
              <a:tr h="306455">
                <a:tc>
                  <a:txBody>
                    <a:bodyPr/>
                    <a:lstStyle/>
                    <a:p>
                      <a:pPr algn="ctr" fontAlgn="b"/>
                      <a:r>
                        <a:rPr lang="it-IT" sz="1600" u="none" strike="noStrike" dirty="0">
                          <a:effectLst/>
                          <a:latin typeface="FIGC - Azzurri" panose="00000500000000000000" pitchFamily="50" charset="0"/>
                        </a:rPr>
                        <a:t>Modulo richiesta di cambio di sede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093265"/>
                  </a:ext>
                </a:extLst>
              </a:tr>
              <a:tr h="472273">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chemeClr val="accent2"/>
                          </a:solidFill>
                          <a:effectLst/>
                          <a:latin typeface="FIGC - Azzurri" panose="00000500000000000000" pitchFamily="50" charset="0"/>
                        </a:rPr>
                        <a:t>in forma di atto pubblico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32080"/>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chemeClr val="accent2"/>
                          </a:solidFill>
                          <a:effectLst/>
                          <a:latin typeface="FIGC - Azzurri" panose="00000500000000000000" pitchFamily="50" charset="0"/>
                        </a:rPr>
                        <a:t>forma di atto pubblico</a:t>
                      </a:r>
                      <a:r>
                        <a:rPr lang="it-IT" sz="1600" u="none" strike="noStrike" baseline="0" dirty="0">
                          <a:solidFill>
                            <a:schemeClr val="accent2"/>
                          </a:solidFill>
                          <a:effectLst/>
                          <a:latin typeface="FIGC - Azzurri" panose="00000500000000000000" pitchFamily="50" charset="0"/>
                        </a:rPr>
                        <a:t>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882619"/>
                  </a:ext>
                </a:extLst>
              </a:tr>
              <a:tr h="524022">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895067"/>
                  </a:ext>
                </a:extLst>
              </a:tr>
              <a:tr h="552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sede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0689960"/>
                  </a:ext>
                </a:extLst>
              </a:tr>
            </a:tbl>
          </a:graphicData>
        </a:graphic>
      </p:graphicFrame>
      <p:sp>
        <p:nvSpPr>
          <p:cNvPr id="4" name="Ovale 3">
            <a:extLst>
              <a:ext uri="{FF2B5EF4-FFF2-40B4-BE49-F238E27FC236}">
                <a16:creationId xmlns:a16="http://schemas.microsoft.com/office/drawing/2014/main" id="{0F51FD76-1EC0-F06C-4DC2-64FC0738615C}"/>
              </a:ext>
            </a:extLst>
          </p:cNvPr>
          <p:cNvSpPr/>
          <p:nvPr/>
        </p:nvSpPr>
        <p:spPr>
          <a:xfrm>
            <a:off x="241835" y="878154"/>
            <a:ext cx="552009" cy="3611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7" name="Ovale 6">
            <a:extLst>
              <a:ext uri="{FF2B5EF4-FFF2-40B4-BE49-F238E27FC236}">
                <a16:creationId xmlns:a16="http://schemas.microsoft.com/office/drawing/2014/main" id="{40645075-587A-A720-B4D3-AF584445D494}"/>
              </a:ext>
            </a:extLst>
          </p:cNvPr>
          <p:cNvSpPr/>
          <p:nvPr/>
        </p:nvSpPr>
        <p:spPr>
          <a:xfrm>
            <a:off x="4533920" y="858681"/>
            <a:ext cx="552009" cy="40011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
        <p:nvSpPr>
          <p:cNvPr id="8" name="Ovale 7">
            <a:extLst>
              <a:ext uri="{FF2B5EF4-FFF2-40B4-BE49-F238E27FC236}">
                <a16:creationId xmlns:a16="http://schemas.microsoft.com/office/drawing/2014/main" id="{D7EB2CC5-5EBA-D872-17EC-1B298005AFCD}"/>
              </a:ext>
            </a:extLst>
          </p:cNvPr>
          <p:cNvSpPr/>
          <p:nvPr/>
        </p:nvSpPr>
        <p:spPr>
          <a:xfrm>
            <a:off x="8318319" y="855059"/>
            <a:ext cx="552009" cy="40011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Tree>
    <p:extLst>
      <p:ext uri="{BB962C8B-B14F-4D97-AF65-F5344CB8AC3E}">
        <p14:creationId xmlns:p14="http://schemas.microsoft.com/office/powerpoint/2010/main" val="3312560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90098" y="113629"/>
            <a:ext cx="9873672" cy="892552"/>
          </a:xfrm>
          <a:prstGeom prst="rect">
            <a:avLst/>
          </a:prstGeom>
          <a:noFill/>
        </p:spPr>
        <p:txBody>
          <a:bodyPr wrap="square" rtlCol="0">
            <a:spAutoFit/>
          </a:bodyPr>
          <a:lstStyle/>
          <a:p>
            <a:pPr algn="ctr"/>
            <a:r>
              <a:rPr lang="it-IT" sz="3200" b="1" dirty="0">
                <a:latin typeface="FIGC - Azzurri" panose="00000500000000000000" pitchFamily="50" charset="0"/>
              </a:rPr>
              <a:t>FUSIONI (ART. 20  N.O.I.F.) </a:t>
            </a:r>
            <a:r>
              <a:rPr lang="it-IT" sz="2000" b="1" dirty="0">
                <a:latin typeface="FIGC - Azzurri" panose="00000500000000000000" pitchFamily="50" charset="0"/>
              </a:rPr>
              <a:t>-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2" name="Rettangolo 1"/>
          <p:cNvSpPr/>
          <p:nvPr/>
        </p:nvSpPr>
        <p:spPr>
          <a:xfrm>
            <a:off x="3575030" y="958052"/>
            <a:ext cx="4303807" cy="369332"/>
          </a:xfrm>
          <a:prstGeom prst="rect">
            <a:avLst/>
          </a:prstGeom>
        </p:spPr>
        <p:txBody>
          <a:bodyPr wrap="none">
            <a:spAutoFit/>
          </a:bodyPr>
          <a:lstStyle/>
          <a:p>
            <a:pPr algn="just"/>
            <a:r>
              <a:rPr lang="it-IT" b="1" dirty="0">
                <a:solidFill>
                  <a:schemeClr val="bg2">
                    <a:lumMod val="50000"/>
                  </a:schemeClr>
                </a:solidFill>
                <a:latin typeface="FIGC - Azzurri" panose="00000500000000000000" pitchFamily="50" charset="0"/>
                <a:ea typeface="Times New Roman" panose="02020603050405020304" pitchFamily="18" charset="0"/>
              </a:rPr>
              <a:t>Unificazione</a:t>
            </a:r>
            <a:r>
              <a:rPr lang="it-IT" dirty="0">
                <a:solidFill>
                  <a:prstClr val="black"/>
                </a:solidFill>
                <a:latin typeface="FIGC - Azzurri" panose="00000500000000000000" pitchFamily="50" charset="0"/>
                <a:ea typeface="Times New Roman" panose="02020603050405020304" pitchFamily="18" charset="0"/>
              </a:rPr>
              <a:t> di due o più società in una sola</a:t>
            </a:r>
          </a:p>
        </p:txBody>
      </p:sp>
      <p:graphicFrame>
        <p:nvGraphicFramePr>
          <p:cNvPr id="5" name="Tabella 4"/>
          <p:cNvGraphicFramePr>
            <a:graphicFrameLocks noGrp="1"/>
          </p:cNvGraphicFramePr>
          <p:nvPr>
            <p:extLst>
              <p:ext uri="{D42A27DB-BD31-4B8C-83A1-F6EECF244321}">
                <p14:modId xmlns:p14="http://schemas.microsoft.com/office/powerpoint/2010/main" val="925522277"/>
              </p:ext>
            </p:extLst>
          </p:nvPr>
        </p:nvGraphicFramePr>
        <p:xfrm>
          <a:off x="115567" y="1617677"/>
          <a:ext cx="4105650" cy="4360215"/>
        </p:xfrm>
        <a:graphic>
          <a:graphicData uri="http://schemas.openxmlformats.org/drawingml/2006/table">
            <a:tbl>
              <a:tblPr>
                <a:tableStyleId>{073A0DAA-6AF3-43AB-8588-CEC1D06C72B9}</a:tableStyleId>
              </a:tblPr>
              <a:tblGrid>
                <a:gridCol w="4105650">
                  <a:extLst>
                    <a:ext uri="{9D8B030D-6E8A-4147-A177-3AD203B41FA5}">
                      <a16:colId xmlns:a16="http://schemas.microsoft.com/office/drawing/2014/main" val="119569374"/>
                    </a:ext>
                  </a:extLst>
                </a:gridCol>
              </a:tblGrid>
              <a:tr h="251316">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96119760"/>
                  </a:ext>
                </a:extLst>
              </a:tr>
              <a:tr h="321174">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fusione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238961"/>
                  </a:ext>
                </a:extLst>
              </a:tr>
              <a:tr h="106352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Progetto/i</a:t>
                      </a:r>
                      <a:r>
                        <a:rPr lang="it-IT" sz="1400" u="none" strike="noStrike" baseline="0" dirty="0">
                          <a:effectLst/>
                          <a:latin typeface="FIGC - Azzurri" panose="00000500000000000000" pitchFamily="50" charset="0"/>
                        </a:rPr>
                        <a:t>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a:t>
                      </a:r>
                      <a:r>
                        <a:rPr lang="it-IT" sz="1400"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5568663"/>
                  </a:ext>
                </a:extLst>
              </a:tr>
              <a:tr h="723169">
                <a:tc>
                  <a:txBody>
                    <a:bodyPr/>
                    <a:lstStyle/>
                    <a:p>
                      <a:pPr algn="ctr" fontAlgn="b"/>
                      <a:r>
                        <a:rPr lang="it-IT" sz="1400" u="none" strike="noStrike" dirty="0">
                          <a:effectLst/>
                          <a:latin typeface="FIGC - Azzurri" panose="00000500000000000000" pitchFamily="50" charset="0"/>
                        </a:rPr>
                        <a:t>Verbali assembleari deliberanti l’approvazione del progetto di fusione </a:t>
                      </a:r>
                      <a:r>
                        <a:rPr lang="it-IT" sz="1400" b="1" u="none" strike="noStrike" dirty="0">
                          <a:solidFill>
                            <a:schemeClr val="bg2">
                              <a:lumMod val="50000"/>
                            </a:schemeClr>
                          </a:solidFill>
                          <a:effectLst/>
                          <a:latin typeface="FIGC - Azzurri" panose="00000500000000000000" pitchFamily="50" charset="0"/>
                        </a:rPr>
                        <a:t>in scrittura</a:t>
                      </a:r>
                      <a:r>
                        <a:rPr lang="it-IT" sz="1400" b="1" u="none" strike="noStrike" baseline="0" dirty="0">
                          <a:solidFill>
                            <a:schemeClr val="bg2">
                              <a:lumMod val="50000"/>
                            </a:schemeClr>
                          </a:solidFill>
                          <a:effectLst/>
                          <a:latin typeface="FIGC - Azzurri" panose="00000500000000000000" pitchFamily="50" charset="0"/>
                        </a:rPr>
                        <a:t> privata non autenticata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876183"/>
                  </a:ext>
                </a:extLst>
              </a:tr>
              <a:tr h="6945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della società che prosegue l’attività </a:t>
                      </a:r>
                      <a:r>
                        <a:rPr kumimoji="0" lang="it-IT" sz="1400" b="1" i="0" u="none" strike="noStrike" kern="1200" cap="none" spc="0" normalizeH="0" baseline="0" noProof="0" dirty="0">
                          <a:ln>
                            <a:noFill/>
                          </a:ln>
                          <a:solidFill>
                            <a:schemeClr val="bg2">
                              <a:lumMod val="50000"/>
                            </a:schemeClr>
                          </a:solidFill>
                          <a:effectLst/>
                          <a:uLnTx/>
                          <a:uFillTx/>
                          <a:latin typeface="FIGC - Azzurri" panose="00000500000000000000" pitchFamily="50" charset="0"/>
                          <a:ea typeface="+mn-ea"/>
                          <a:cs typeface="+mn-cs"/>
                        </a:rPr>
                        <a:t>in scrittura privata non autenticata dal notaio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27870"/>
                  </a:ext>
                </a:extLst>
              </a:tr>
              <a:tr h="33645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Elenchi nominativi dei componenti degli organi direttivi delle Società fuse e della Società che prosegue l’attività dopo la fusione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682982"/>
                  </a:ext>
                </a:extLst>
              </a:tr>
              <a:tr h="33645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2992986"/>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99863426"/>
              </p:ext>
            </p:extLst>
          </p:nvPr>
        </p:nvGraphicFramePr>
        <p:xfrm>
          <a:off x="4331826" y="1632899"/>
          <a:ext cx="3888981" cy="4404287"/>
        </p:xfrm>
        <a:graphic>
          <a:graphicData uri="http://schemas.openxmlformats.org/drawingml/2006/table">
            <a:tbl>
              <a:tblPr>
                <a:tableStyleId>{073A0DAA-6AF3-43AB-8588-CEC1D06C72B9}</a:tableStyleId>
              </a:tblPr>
              <a:tblGrid>
                <a:gridCol w="3888981">
                  <a:extLst>
                    <a:ext uri="{9D8B030D-6E8A-4147-A177-3AD203B41FA5}">
                      <a16:colId xmlns:a16="http://schemas.microsoft.com/office/drawing/2014/main" val="3444095882"/>
                    </a:ext>
                  </a:extLst>
                </a:gridCol>
              </a:tblGrid>
              <a:tr h="246143">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52710351"/>
                  </a:ext>
                </a:extLst>
              </a:tr>
              <a:tr h="320040">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fusione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48773"/>
                  </a:ext>
                </a:extLst>
              </a:tr>
              <a:tr h="10969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Progetto/i</a:t>
                      </a:r>
                      <a:r>
                        <a:rPr lang="it-IT" sz="1400" u="none" strike="noStrike" baseline="0" dirty="0">
                          <a:effectLst/>
                          <a:latin typeface="FIGC - Azzurri" panose="00000500000000000000" pitchFamily="50" charset="0"/>
                        </a:rPr>
                        <a:t>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p>
                      <a:pPr algn="ctr" fontAlgn="b"/>
                      <a:r>
                        <a:rPr lang="it-IT" sz="1400" i="1" u="sng" strike="noStrike" baseline="0" dirty="0">
                          <a:effectLst/>
                          <a:latin typeface="FIGC - Azzurri" panose="00000500000000000000" pitchFamily="50" charset="0"/>
                        </a:rPr>
                        <a:t>o  in alternativa</a:t>
                      </a:r>
                    </a:p>
                    <a:p>
                      <a:pPr algn="ctr" fontAlgn="b"/>
                      <a:r>
                        <a:rPr lang="it-IT" sz="1400" u="none" strike="noStrike" baseline="0" dirty="0">
                          <a:effectLst/>
                          <a:latin typeface="FIGC - Azzurri" panose="00000500000000000000" pitchFamily="50" charset="0"/>
                        </a:rPr>
                        <a:t>Atto di fusione </a:t>
                      </a:r>
                      <a:r>
                        <a:rPr lang="it-IT" sz="1400" b="1" u="none" strike="noStrike" baseline="0" dirty="0">
                          <a:solidFill>
                            <a:schemeClr val="bg2">
                              <a:lumMod val="50000"/>
                            </a:schemeClr>
                          </a:solidFill>
                          <a:effectLst/>
                          <a:latin typeface="FIGC - Azzurri" panose="00000500000000000000" pitchFamily="50" charset="0"/>
                        </a:rPr>
                        <a:t>in forma di atto pubblico (dal notaio)</a:t>
                      </a:r>
                      <a:r>
                        <a:rPr lang="it-IT" sz="1400" b="1"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6025"/>
                  </a:ext>
                </a:extLst>
              </a:tr>
              <a:tr h="735106">
                <a:tc>
                  <a:txBody>
                    <a:bodyPr/>
                    <a:lstStyle/>
                    <a:p>
                      <a:pPr algn="ctr" fontAlgn="b"/>
                      <a:r>
                        <a:rPr lang="it-IT" sz="1400" u="none" strike="noStrike" dirty="0">
                          <a:effectLst/>
                          <a:latin typeface="FIGC - Azzurri" panose="00000500000000000000" pitchFamily="50" charset="0"/>
                        </a:rPr>
                        <a:t>Verbali assembleari deliberanti l’approvazione del progetto di fusione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956602"/>
                  </a:ext>
                </a:extLst>
              </a:tr>
              <a:tr h="705340">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della società che prosegue l’attività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473904"/>
                  </a:ext>
                </a:extLst>
              </a:tr>
              <a:tr h="50622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Elenchi nominativi dei componenti degli organi direttivi delle Società fuse e della Società che prosegue l’attività dopo la fusione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665700"/>
                  </a:ext>
                </a:extLst>
              </a:tr>
              <a:tr h="50622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7679378"/>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214665213"/>
              </p:ext>
            </p:extLst>
          </p:nvPr>
        </p:nvGraphicFramePr>
        <p:xfrm>
          <a:off x="8322105" y="1637989"/>
          <a:ext cx="3718560" cy="4359552"/>
        </p:xfrm>
        <a:graphic>
          <a:graphicData uri="http://schemas.openxmlformats.org/drawingml/2006/table">
            <a:tbl>
              <a:tblPr>
                <a:tableStyleId>{073A0DAA-6AF3-43AB-8588-CEC1D06C72B9}</a:tableStyleId>
              </a:tblPr>
              <a:tblGrid>
                <a:gridCol w="3718560">
                  <a:extLst>
                    <a:ext uri="{9D8B030D-6E8A-4147-A177-3AD203B41FA5}">
                      <a16:colId xmlns:a16="http://schemas.microsoft.com/office/drawing/2014/main" val="1187292845"/>
                    </a:ext>
                  </a:extLst>
                </a:gridCol>
              </a:tblGrid>
              <a:tr h="271198">
                <a:tc>
                  <a:txBody>
                    <a:bodyPr/>
                    <a:lstStyle/>
                    <a:p>
                      <a:pPr algn="ctr" fontAlgn="b"/>
                      <a:r>
                        <a:rPr lang="it-IT" sz="1600" b="1" u="none" strike="noStrike" dirty="0">
                          <a:solidFill>
                            <a:schemeClr val="tx1"/>
                          </a:solidFill>
                          <a:effectLst/>
                          <a:latin typeface="FIGC - Azzurri" panose="00000500000000000000" pitchFamily="50" charset="0"/>
                        </a:rPr>
                        <a:t>A.S.D. con personalità giuridica</a:t>
                      </a:r>
                      <a:endParaRPr lang="it-IT" sz="1600" b="1" i="0" u="none" strike="noStrike" dirty="0">
                        <a:solidFill>
                          <a:schemeClr val="tx1"/>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41878883"/>
                  </a:ext>
                </a:extLst>
              </a:tr>
              <a:tr h="296468">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fusione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411551"/>
                  </a:ext>
                </a:extLst>
              </a:tr>
              <a:tr h="10956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Progetto/i</a:t>
                      </a:r>
                      <a:r>
                        <a:rPr lang="it-IT" sz="1400" u="none" strike="noStrike" baseline="0" dirty="0">
                          <a:effectLst/>
                          <a:latin typeface="FIGC - Azzurri" panose="00000500000000000000" pitchFamily="50" charset="0"/>
                        </a:rPr>
                        <a:t>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a:t>
                      </a:r>
                      <a:r>
                        <a:rPr lang="it-IT" sz="1400" u="none" strike="noStrike" baseline="0" dirty="0">
                          <a:solidFill>
                            <a:schemeClr val="bg2">
                              <a:lumMod val="50000"/>
                            </a:schemeClr>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fusione </a:t>
                      </a:r>
                      <a:r>
                        <a:rPr lang="it-IT" sz="1400" b="1" u="none" strike="noStrike" baseline="0" dirty="0">
                          <a:solidFill>
                            <a:schemeClr val="bg2">
                              <a:lumMod val="50000"/>
                            </a:schemeClr>
                          </a:solidFill>
                          <a:effectLst/>
                          <a:latin typeface="FIGC - Azzurri" panose="00000500000000000000" pitchFamily="50" charset="0"/>
                        </a:rPr>
                        <a:t>in forma di atto pubblico (dal notaio)</a:t>
                      </a:r>
                      <a:r>
                        <a:rPr lang="it-IT" sz="1400" b="1"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531979"/>
                  </a:ext>
                </a:extLst>
              </a:tr>
              <a:tr h="706209">
                <a:tc>
                  <a:txBody>
                    <a:bodyPr/>
                    <a:lstStyle/>
                    <a:p>
                      <a:pPr algn="ctr" fontAlgn="b"/>
                      <a:r>
                        <a:rPr lang="it-IT" sz="1400" u="none" strike="noStrike" dirty="0">
                          <a:effectLst/>
                          <a:latin typeface="FIGC - Azzurri" panose="00000500000000000000" pitchFamily="50" charset="0"/>
                        </a:rPr>
                        <a:t>Verbali assembleari deliberanti l’approvazione del progetto di fusione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230799"/>
                  </a:ext>
                </a:extLst>
              </a:tr>
              <a:tr h="694592">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della società che prosegue l’attività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56639"/>
                  </a:ext>
                </a:extLst>
              </a:tr>
              <a:tr h="50133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Elenchi nominativi dei componenti degli organi direttivi delle Società fuse e della Società che prosegue l’attività dopo la fusione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774485"/>
                  </a:ext>
                </a:extLst>
              </a:tr>
              <a:tr h="50133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4682078"/>
                  </a:ext>
                </a:extLst>
              </a:tr>
            </a:tbl>
          </a:graphicData>
        </a:graphic>
      </p:graphicFrame>
      <p:sp>
        <p:nvSpPr>
          <p:cNvPr id="9" name="Ovale 8"/>
          <p:cNvSpPr/>
          <p:nvPr/>
        </p:nvSpPr>
        <p:spPr>
          <a:xfrm>
            <a:off x="98142" y="1318469"/>
            <a:ext cx="593490" cy="47495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10" name="Ovale 9"/>
          <p:cNvSpPr/>
          <p:nvPr/>
        </p:nvSpPr>
        <p:spPr>
          <a:xfrm>
            <a:off x="4331826" y="1333123"/>
            <a:ext cx="593491" cy="4603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
        <p:nvSpPr>
          <p:cNvPr id="11" name="Ovale 10"/>
          <p:cNvSpPr/>
          <p:nvPr/>
        </p:nvSpPr>
        <p:spPr>
          <a:xfrm>
            <a:off x="8322105" y="1327384"/>
            <a:ext cx="593491" cy="4518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Tree>
    <p:extLst>
      <p:ext uri="{BB962C8B-B14F-4D97-AF65-F5344CB8AC3E}">
        <p14:creationId xmlns:p14="http://schemas.microsoft.com/office/powerpoint/2010/main" val="423839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997527" y="207356"/>
            <a:ext cx="9873672" cy="892552"/>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sz="2000" b="1" dirty="0">
                <a:latin typeface="FIGC - Azzurri" panose="00000500000000000000" pitchFamily="50" charset="0"/>
              </a:rPr>
              <a:t>PROGETTO DI FUSIONE</a:t>
            </a:r>
          </a:p>
        </p:txBody>
      </p:sp>
      <p:sp>
        <p:nvSpPr>
          <p:cNvPr id="5" name="CasellaDiTesto 4">
            <a:extLst>
              <a:ext uri="{FF2B5EF4-FFF2-40B4-BE49-F238E27FC236}">
                <a16:creationId xmlns:a16="http://schemas.microsoft.com/office/drawing/2014/main" id="{13708D13-4AAF-4929-A790-2AA0E9192B9A}"/>
              </a:ext>
            </a:extLst>
          </p:cNvPr>
          <p:cNvSpPr txBox="1"/>
          <p:nvPr/>
        </p:nvSpPr>
        <p:spPr>
          <a:xfrm>
            <a:off x="314215" y="1994338"/>
            <a:ext cx="4837852" cy="400110"/>
          </a:xfrm>
          <a:prstGeom prst="rect">
            <a:avLst/>
          </a:prstGeom>
          <a:noFill/>
          <a:ln w="38100">
            <a:solidFill>
              <a:schemeClr val="bg1">
                <a:lumMod val="65000"/>
              </a:schemeClr>
            </a:solidFill>
          </a:ln>
        </p:spPr>
        <p:txBody>
          <a:bodyPr wrap="square" rtlCol="0" anchor="ctr">
            <a:spAutoFit/>
          </a:bodyPr>
          <a:lstStyle/>
          <a:p>
            <a:pPr lvl="0" algn="ctr">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art. 2501-</a:t>
            </a:r>
            <a:r>
              <a:rPr kumimoji="0" lang="it-IT" sz="2000" b="1" i="1" u="none" strike="noStrike" kern="0" cap="none" spc="0" normalizeH="0" baseline="0" noProof="0" dirty="0">
                <a:ln>
                  <a:noFill/>
                </a:ln>
                <a:solidFill>
                  <a:prstClr val="black"/>
                </a:solidFill>
                <a:effectLst/>
                <a:uLnTx/>
                <a:uFillTx/>
                <a:latin typeface="FIGC - Azzurri" panose="00000500000000000000" pitchFamily="50" charset="0"/>
              </a:rPr>
              <a:t>ter</a:t>
            </a: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 c.c.</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222775" y="2394448"/>
            <a:ext cx="9033571" cy="1677382"/>
          </a:xfrm>
          <a:prstGeom prst="rect">
            <a:avLst/>
          </a:prstGeom>
          <a:noFill/>
        </p:spPr>
        <p:txBody>
          <a:bodyPr wrap="square" rtlCol="0" anchor="ctr">
            <a:spAutoFit/>
          </a:bodyPr>
          <a:lstStyle/>
          <a:p>
            <a:pPr algn="just"/>
            <a:r>
              <a:rPr lang="it-IT" dirty="0">
                <a:solidFill>
                  <a:prstClr val="black"/>
                </a:solidFill>
                <a:latin typeface="FIGC - Azzurri" panose="00000500000000000000" pitchFamily="50" charset="0"/>
                <a:ea typeface="Times New Roman" panose="02020603050405020304" pitchFamily="18" charset="0"/>
              </a:rPr>
              <a:t>E’ il progetto redatto dagli</a:t>
            </a:r>
            <a:r>
              <a:rPr lang="it-IT" dirty="0">
                <a:solidFill>
                  <a:srgbClr val="FF0000"/>
                </a:solidFill>
                <a:latin typeface="FIGC - Azzurri" panose="00000500000000000000" pitchFamily="50" charset="0"/>
                <a:ea typeface="Times New Roman" panose="02020603050405020304" pitchFamily="18" charset="0"/>
              </a:rPr>
              <a:t> </a:t>
            </a:r>
            <a:r>
              <a:rPr lang="it-IT" b="1" dirty="0">
                <a:solidFill>
                  <a:schemeClr val="bg1">
                    <a:lumMod val="50000"/>
                  </a:schemeClr>
                </a:solidFill>
                <a:latin typeface="FIGC - Azzurri" panose="00000500000000000000" pitchFamily="50" charset="0"/>
                <a:ea typeface="Times New Roman" panose="02020603050405020304" pitchFamily="18" charset="0"/>
              </a:rPr>
              <a:t>amministratori </a:t>
            </a:r>
            <a:r>
              <a:rPr lang="it-IT" dirty="0">
                <a:solidFill>
                  <a:prstClr val="black"/>
                </a:solidFill>
                <a:latin typeface="FIGC - Azzurri" panose="00000500000000000000" pitchFamily="50" charset="0"/>
                <a:ea typeface="Times New Roman" panose="02020603050405020304" pitchFamily="18" charset="0"/>
              </a:rPr>
              <a:t>delle diverse Società partecipanti alla fusione, nel quale sono fissate, sulla base delle trattative intercorse, </a:t>
            </a:r>
            <a:r>
              <a:rPr lang="it-IT" b="1" dirty="0">
                <a:solidFill>
                  <a:schemeClr val="bg1">
                    <a:lumMod val="50000"/>
                  </a:schemeClr>
                </a:solidFill>
                <a:latin typeface="FIGC - Azzurri" panose="00000500000000000000" pitchFamily="50" charset="0"/>
                <a:ea typeface="Times New Roman" panose="02020603050405020304" pitchFamily="18" charset="0"/>
              </a:rPr>
              <a:t>le condizioni e le modalità dell’operazione</a:t>
            </a:r>
            <a:r>
              <a:rPr lang="it-IT" dirty="0">
                <a:solidFill>
                  <a:prstClr val="black"/>
                </a:solidFill>
                <a:latin typeface="FIGC - Azzurri" panose="00000500000000000000" pitchFamily="50" charset="0"/>
                <a:ea typeface="Times New Roman" panose="02020603050405020304" pitchFamily="18" charset="0"/>
              </a:rPr>
              <a:t> da sottoporre all’approvazione dell’assemblea. Deve avere </a:t>
            </a:r>
            <a:r>
              <a:rPr lang="it-IT" b="1" dirty="0">
                <a:solidFill>
                  <a:schemeClr val="bg1">
                    <a:lumMod val="50000"/>
                  </a:schemeClr>
                </a:solidFill>
                <a:latin typeface="FIGC - Azzurri" panose="00000500000000000000" pitchFamily="50" charset="0"/>
                <a:ea typeface="Times New Roman" panose="02020603050405020304" pitchFamily="18" charset="0"/>
              </a:rPr>
              <a:t>identico</a:t>
            </a:r>
            <a:r>
              <a:rPr lang="it-IT" dirty="0">
                <a:solidFill>
                  <a:srgbClr val="FF0000"/>
                </a:solidFill>
                <a:latin typeface="FIGC - Azzurri" panose="00000500000000000000" pitchFamily="50" charset="0"/>
                <a:ea typeface="Times New Roman" panose="02020603050405020304" pitchFamily="18" charset="0"/>
              </a:rPr>
              <a:t> </a:t>
            </a:r>
            <a:r>
              <a:rPr lang="it-IT" b="1" dirty="0">
                <a:solidFill>
                  <a:schemeClr val="bg1">
                    <a:lumMod val="50000"/>
                  </a:schemeClr>
                </a:solidFill>
                <a:latin typeface="FIGC - Azzurri" panose="00000500000000000000" pitchFamily="50" charset="0"/>
                <a:ea typeface="Times New Roman" panose="02020603050405020304" pitchFamily="18" charset="0"/>
              </a:rPr>
              <a:t>contenuto</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per tutte le società</a:t>
            </a:r>
            <a:r>
              <a:rPr lang="it-IT" sz="1500" dirty="0">
                <a:solidFill>
                  <a:prstClr val="black"/>
                </a:solidFill>
                <a:latin typeface="FIGC - Azzurri" panose="00000500000000000000" pitchFamily="50" charset="0"/>
                <a:ea typeface="Times New Roman" panose="02020603050405020304" pitchFamily="18" charset="0"/>
              </a:rPr>
              <a:t>.</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8" name="CasellaDiTesto 17">
            <a:extLst>
              <a:ext uri="{FF2B5EF4-FFF2-40B4-BE49-F238E27FC236}">
                <a16:creationId xmlns:a16="http://schemas.microsoft.com/office/drawing/2014/main" id="{63A9621D-025D-4235-9308-C2CC9E0F4973}"/>
              </a:ext>
            </a:extLst>
          </p:cNvPr>
          <p:cNvSpPr txBox="1"/>
          <p:nvPr/>
        </p:nvSpPr>
        <p:spPr>
          <a:xfrm>
            <a:off x="314215" y="4626061"/>
            <a:ext cx="7997250" cy="1446550"/>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Motivazioni di carattere </a:t>
            </a:r>
            <a:r>
              <a:rPr lang="it-IT" b="1" dirty="0">
                <a:solidFill>
                  <a:schemeClr val="bg1">
                    <a:lumMod val="50000"/>
                  </a:schemeClr>
                </a:solidFill>
                <a:latin typeface="FIGC - Azzurri" panose="00000500000000000000" pitchFamily="50" charset="0"/>
                <a:ea typeface="Times New Roman" panose="02020603050405020304" pitchFamily="18" charset="0"/>
              </a:rPr>
              <a:t>giuridico</a:t>
            </a:r>
            <a:r>
              <a:rPr lang="it-IT" dirty="0">
                <a:solidFill>
                  <a:prstClr val="black"/>
                </a:solidFill>
                <a:latin typeface="FIGC - Azzurri" panose="00000500000000000000" pitchFamily="50" charset="0"/>
                <a:ea typeface="Times New Roman" panose="02020603050405020304" pitchFamily="18" charset="0"/>
              </a:rPr>
              <a:t>, </a:t>
            </a:r>
            <a:r>
              <a:rPr lang="it-IT" b="1" dirty="0">
                <a:solidFill>
                  <a:schemeClr val="bg1">
                    <a:lumMod val="50000"/>
                  </a:schemeClr>
                </a:solidFill>
                <a:latin typeface="FIGC - Azzurri" panose="00000500000000000000" pitchFamily="50" charset="0"/>
                <a:ea typeface="Times New Roman" panose="02020603050405020304" pitchFamily="18" charset="0"/>
              </a:rPr>
              <a:t>strategico</a:t>
            </a:r>
            <a:r>
              <a:rPr lang="it-IT" dirty="0">
                <a:solidFill>
                  <a:prstClr val="black"/>
                </a:solidFill>
                <a:latin typeface="FIGC - Azzurri" panose="00000500000000000000" pitchFamily="50" charset="0"/>
                <a:ea typeface="Times New Roman" panose="02020603050405020304" pitchFamily="18" charset="0"/>
              </a:rPr>
              <a:t> ed </a:t>
            </a:r>
            <a:r>
              <a:rPr lang="it-IT" b="1" dirty="0">
                <a:solidFill>
                  <a:schemeClr val="bg1">
                    <a:lumMod val="50000"/>
                  </a:schemeClr>
                </a:solidFill>
                <a:latin typeface="FIGC - Azzurri" panose="00000500000000000000" pitchFamily="50" charset="0"/>
                <a:ea typeface="Times New Roman" panose="02020603050405020304" pitchFamily="18" charset="0"/>
              </a:rPr>
              <a:t>economico</a:t>
            </a:r>
            <a:r>
              <a:rPr lang="it-IT"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Denominazione sociale e sede delle Società partecipanti alla fusione.</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Denominazione sociale e sede della Società risultante dalla fusione. </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Rapporto di cambio delle azioni o quote (</a:t>
            </a:r>
            <a:r>
              <a:rPr lang="it-IT" u="sng" dirty="0">
                <a:solidFill>
                  <a:prstClr val="black"/>
                </a:solidFill>
                <a:latin typeface="FIGC - Azzurri" panose="00000500000000000000" pitchFamily="50" charset="0"/>
                <a:ea typeface="Times New Roman" panose="02020603050405020304" pitchFamily="18" charset="0"/>
              </a:rPr>
              <a:t>solo per le S.S.D</a:t>
            </a:r>
            <a:r>
              <a:rPr lang="it-IT"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21" name="CasellaDiTesto 20">
            <a:extLst>
              <a:ext uri="{FF2B5EF4-FFF2-40B4-BE49-F238E27FC236}">
                <a16:creationId xmlns:a16="http://schemas.microsoft.com/office/drawing/2014/main" id="{13708D13-4AAF-4929-A790-2AA0E9192B9A}"/>
              </a:ext>
            </a:extLst>
          </p:cNvPr>
          <p:cNvSpPr txBox="1"/>
          <p:nvPr/>
        </p:nvSpPr>
        <p:spPr>
          <a:xfrm>
            <a:off x="314215" y="4235075"/>
            <a:ext cx="5157733" cy="369332"/>
          </a:xfrm>
          <a:prstGeom prst="rect">
            <a:avLst/>
          </a:prstGeom>
          <a:noFill/>
          <a:ln w="38100">
            <a:solidFill>
              <a:schemeClr val="bg1">
                <a:lumMod val="65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b="1" kern="0" dirty="0">
                <a:solidFill>
                  <a:prstClr val="black"/>
                </a:solidFill>
                <a:latin typeface="FIGC - Azzurri" panose="00000500000000000000" pitchFamily="50" charset="0"/>
              </a:rPr>
              <a:t>CONTENUTI ESSENZIALI</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cxnSp>
        <p:nvCxnSpPr>
          <p:cNvPr id="8" name="Connettore diritto 7"/>
          <p:cNvCxnSpPr/>
          <p:nvPr/>
        </p:nvCxnSpPr>
        <p:spPr>
          <a:xfrm>
            <a:off x="6635" y="1229306"/>
            <a:ext cx="4286965" cy="213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0" y="1374531"/>
            <a:ext cx="2231089" cy="1556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225266" y="2369965"/>
            <a:ext cx="11418193" cy="132332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25266" y="4584514"/>
            <a:ext cx="11418193" cy="132332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12030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901872" y="124108"/>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ATTO DI FUSIONE</a:t>
            </a:r>
          </a:p>
        </p:txBody>
      </p:sp>
      <p:sp>
        <p:nvSpPr>
          <p:cNvPr id="5" name="CasellaDiTesto 4">
            <a:extLst>
              <a:ext uri="{FF2B5EF4-FFF2-40B4-BE49-F238E27FC236}">
                <a16:creationId xmlns:a16="http://schemas.microsoft.com/office/drawing/2014/main" id="{13708D13-4AAF-4929-A790-2AA0E9192B9A}"/>
              </a:ext>
            </a:extLst>
          </p:cNvPr>
          <p:cNvSpPr txBox="1"/>
          <p:nvPr/>
        </p:nvSpPr>
        <p:spPr>
          <a:xfrm>
            <a:off x="270243" y="1531385"/>
            <a:ext cx="4837852" cy="400110"/>
          </a:xfrm>
          <a:prstGeom prst="rect">
            <a:avLst/>
          </a:prstGeom>
          <a:noFill/>
          <a:ln w="38100">
            <a:solidFill>
              <a:schemeClr val="bg1">
                <a:lumMod val="75000"/>
              </a:schemeClr>
            </a:solidFill>
          </a:ln>
        </p:spPr>
        <p:txBody>
          <a:bodyPr wrap="square" rtlCol="0">
            <a:spAutoFit/>
          </a:bodyPr>
          <a:lstStyle/>
          <a:p>
            <a:pPr lvl="0" algn="ctr">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art. 2504 c.c.</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4682540" y="2086023"/>
            <a:ext cx="6502696" cy="1677382"/>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Stipulato da parte dei legali rappresentanti delle Società interessate, che danno </a:t>
            </a:r>
            <a:r>
              <a:rPr lang="it-IT" b="1" dirty="0">
                <a:solidFill>
                  <a:schemeClr val="bg2">
                    <a:lumMod val="50000"/>
                  </a:schemeClr>
                </a:solidFill>
                <a:latin typeface="FIGC - Azzurri" panose="00000500000000000000" pitchFamily="50" charset="0"/>
                <a:ea typeface="Times New Roman" panose="02020603050405020304" pitchFamily="18" charset="0"/>
              </a:rPr>
              <a:t>attuazione</a:t>
            </a:r>
            <a:r>
              <a:rPr lang="it-IT" dirty="0">
                <a:solidFill>
                  <a:prstClr val="black"/>
                </a:solidFill>
                <a:latin typeface="FIGC - Azzurri" panose="00000500000000000000" pitchFamily="50" charset="0"/>
                <a:ea typeface="Times New Roman" panose="02020603050405020304" pitchFamily="18" charset="0"/>
              </a:rPr>
              <a:t> alle relative delibere assembleari. Nella </a:t>
            </a:r>
            <a:r>
              <a:rPr lang="it-IT" b="1" dirty="0">
                <a:solidFill>
                  <a:schemeClr val="bg2">
                    <a:lumMod val="50000"/>
                  </a:schemeClr>
                </a:solidFill>
                <a:latin typeface="FIGC - Azzurri" panose="00000500000000000000" pitchFamily="50" charset="0"/>
                <a:ea typeface="Times New Roman" panose="02020603050405020304" pitchFamily="18" charset="0"/>
              </a:rPr>
              <a:t>fusione in senso stretto </a:t>
            </a:r>
            <a:r>
              <a:rPr lang="it-IT" dirty="0">
                <a:solidFill>
                  <a:prstClr val="black"/>
                </a:solidFill>
                <a:latin typeface="FIGC - Azzurri" panose="00000500000000000000" pitchFamily="50" charset="0"/>
                <a:ea typeface="Times New Roman" panose="02020603050405020304" pitchFamily="18" charset="0"/>
              </a:rPr>
              <a:t>funge </a:t>
            </a:r>
            <a:r>
              <a:rPr lang="it-IT" b="1" dirty="0">
                <a:solidFill>
                  <a:schemeClr val="bg2">
                    <a:lumMod val="50000"/>
                  </a:schemeClr>
                </a:solidFill>
                <a:latin typeface="FIGC - Azzurri" panose="00000500000000000000" pitchFamily="50" charset="0"/>
                <a:ea typeface="Times New Roman" panose="02020603050405020304" pitchFamily="18" charset="0"/>
              </a:rPr>
              <a:t>da atto costitutivo </a:t>
            </a:r>
            <a:r>
              <a:rPr lang="it-IT" dirty="0">
                <a:solidFill>
                  <a:prstClr val="black"/>
                </a:solidFill>
                <a:latin typeface="FIGC - Azzurri" panose="00000500000000000000" pitchFamily="50" charset="0"/>
                <a:ea typeface="Times New Roman" panose="02020603050405020304" pitchFamily="18" charset="0"/>
              </a:rPr>
              <a:t>della nuova Società.</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2" name="CasellaDiTesto 11">
            <a:extLst>
              <a:ext uri="{FF2B5EF4-FFF2-40B4-BE49-F238E27FC236}">
                <a16:creationId xmlns:a16="http://schemas.microsoft.com/office/drawing/2014/main" id="{63A9621D-025D-4235-9308-C2CC9E0F4973}"/>
              </a:ext>
            </a:extLst>
          </p:cNvPr>
          <p:cNvSpPr txBox="1"/>
          <p:nvPr/>
        </p:nvSpPr>
        <p:spPr>
          <a:xfrm>
            <a:off x="4682540" y="4502301"/>
            <a:ext cx="6673955" cy="1908215"/>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La fusione può essere attuata solo dopo che siano trascorsi </a:t>
            </a:r>
            <a:r>
              <a:rPr lang="it-IT" b="1" dirty="0">
                <a:solidFill>
                  <a:schemeClr val="bg2">
                    <a:lumMod val="50000"/>
                  </a:schemeClr>
                </a:solidFill>
                <a:latin typeface="FIGC - Azzurri" panose="00000500000000000000" pitchFamily="50" charset="0"/>
                <a:ea typeface="Times New Roman" panose="02020603050405020304" pitchFamily="18" charset="0"/>
              </a:rPr>
              <a:t>sessanta giorni </a:t>
            </a:r>
            <a:r>
              <a:rPr lang="it-IT" dirty="0">
                <a:solidFill>
                  <a:prstClr val="black"/>
                </a:solidFill>
                <a:latin typeface="FIGC - Azzurri" panose="00000500000000000000" pitchFamily="50" charset="0"/>
                <a:ea typeface="Times New Roman" panose="02020603050405020304" pitchFamily="18" charset="0"/>
              </a:rPr>
              <a:t>dalla </a:t>
            </a:r>
            <a:r>
              <a:rPr lang="it-IT" b="1" dirty="0">
                <a:solidFill>
                  <a:schemeClr val="bg2">
                    <a:lumMod val="50000"/>
                  </a:schemeClr>
                </a:solidFill>
                <a:latin typeface="FIGC - Azzurri" panose="00000500000000000000" pitchFamily="50" charset="0"/>
                <a:ea typeface="Times New Roman" panose="02020603050405020304" pitchFamily="18" charset="0"/>
              </a:rPr>
              <a:t>pubblicità</a:t>
            </a:r>
            <a:r>
              <a:rPr lang="it-IT" dirty="0">
                <a:solidFill>
                  <a:prstClr val="black"/>
                </a:solidFill>
                <a:latin typeface="FIGC - Azzurri" panose="00000500000000000000" pitchFamily="50" charset="0"/>
                <a:ea typeface="Times New Roman" panose="02020603050405020304" pitchFamily="18" charset="0"/>
              </a:rPr>
              <a:t> dell’ultima delibera delle Società che vi partecipano (</a:t>
            </a:r>
            <a:r>
              <a:rPr lang="it-IT" u="sng" dirty="0">
                <a:latin typeface="FIGC - Azzurri" panose="00000500000000000000" pitchFamily="50" charset="0"/>
                <a:ea typeface="Times New Roman" panose="02020603050405020304" pitchFamily="18" charset="0"/>
              </a:rPr>
              <a:t>calcolare in anticipo il termine rispetto alle scadenze federali, al fine di conciliare le tempistiche</a:t>
            </a:r>
            <a:r>
              <a:rPr lang="it-IT" dirty="0">
                <a:solidFill>
                  <a:prstClr val="black"/>
                </a:solidFill>
                <a:latin typeface="FIGC - Azzurri" panose="00000500000000000000" pitchFamily="50" charset="0"/>
                <a:ea typeface="Times New Roman" panose="02020603050405020304" pitchFamily="18" charset="0"/>
              </a:rPr>
              <a:t>).</a:t>
            </a:r>
          </a:p>
          <a:p>
            <a:pPr algn="just"/>
            <a:r>
              <a:rPr lang="it-IT" sz="1500" dirty="0">
                <a:solidFill>
                  <a:prstClr val="black"/>
                </a:solidFill>
                <a:latin typeface="FIGC - Azzurri" panose="00000500000000000000" pitchFamily="50" charset="0"/>
                <a:ea typeface="Times New Roman" panose="02020603050405020304" pitchFamily="18" charset="0"/>
              </a:rPr>
              <a:t> </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3" name="CasellaDiTesto 12">
            <a:extLst>
              <a:ext uri="{FF2B5EF4-FFF2-40B4-BE49-F238E27FC236}">
                <a16:creationId xmlns:a16="http://schemas.microsoft.com/office/drawing/2014/main" id="{13708D13-4AAF-4929-A790-2AA0E9192B9A}"/>
              </a:ext>
            </a:extLst>
          </p:cNvPr>
          <p:cNvSpPr txBox="1"/>
          <p:nvPr/>
        </p:nvSpPr>
        <p:spPr>
          <a:xfrm>
            <a:off x="270243" y="3948187"/>
            <a:ext cx="5157733" cy="369332"/>
          </a:xfrm>
          <a:prstGeom prst="rect">
            <a:avLst/>
          </a:prstGeom>
          <a:noFill/>
          <a:ln w="38100">
            <a:solidFill>
              <a:schemeClr val="bg1">
                <a:lumMod val="75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FIGC - Azzurri" panose="00000500000000000000" pitchFamily="50" charset="0"/>
              </a:rPr>
              <a:t>TEMPISTICHE</a:t>
            </a:r>
          </a:p>
        </p:txBody>
      </p:sp>
      <p:sp>
        <p:nvSpPr>
          <p:cNvPr id="7" name="Freccia angolare in su 6"/>
          <p:cNvSpPr/>
          <p:nvPr/>
        </p:nvSpPr>
        <p:spPr>
          <a:xfrm rot="5400000">
            <a:off x="3285930" y="1593615"/>
            <a:ext cx="446160" cy="1766766"/>
          </a:xfrm>
          <a:prstGeom prst="bentUpArrow">
            <a:avLst/>
          </a:prstGeom>
          <a:solidFill>
            <a:schemeClr val="bg2">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ngolare in su 9"/>
          <p:cNvSpPr/>
          <p:nvPr/>
        </p:nvSpPr>
        <p:spPr>
          <a:xfrm rot="5400000">
            <a:off x="3285930" y="4093561"/>
            <a:ext cx="446160" cy="1766766"/>
          </a:xfrm>
          <a:prstGeom prst="bentUpArrow">
            <a:avLst/>
          </a:prstGeom>
          <a:solidFill>
            <a:schemeClr val="bg2">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3285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22037" y="166418"/>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RELAZIONI PERITALI</a:t>
            </a:r>
          </a:p>
        </p:txBody>
      </p:sp>
      <p:graphicFrame>
        <p:nvGraphicFramePr>
          <p:cNvPr id="10" name="Tabella 9"/>
          <p:cNvGraphicFramePr>
            <a:graphicFrameLocks noGrp="1"/>
          </p:cNvGraphicFramePr>
          <p:nvPr>
            <p:extLst>
              <p:ext uri="{D42A27DB-BD31-4B8C-83A1-F6EECF244321}">
                <p14:modId xmlns:p14="http://schemas.microsoft.com/office/powerpoint/2010/main" val="3143821511"/>
              </p:ext>
            </p:extLst>
          </p:nvPr>
        </p:nvGraphicFramePr>
        <p:xfrm>
          <a:off x="248802" y="1429722"/>
          <a:ext cx="11679962" cy="1302021"/>
        </p:xfrm>
        <a:graphic>
          <a:graphicData uri="http://schemas.openxmlformats.org/drawingml/2006/table">
            <a:tbl>
              <a:tblPr>
                <a:tableStyleId>{073A0DAA-6AF3-43AB-8588-CEC1D06C72B9}</a:tableStyleId>
              </a:tblPr>
              <a:tblGrid>
                <a:gridCol w="4105650">
                  <a:extLst>
                    <a:ext uri="{9D8B030D-6E8A-4147-A177-3AD203B41FA5}">
                      <a16:colId xmlns:a16="http://schemas.microsoft.com/office/drawing/2014/main" val="941241387"/>
                    </a:ext>
                  </a:extLst>
                </a:gridCol>
                <a:gridCol w="3855752">
                  <a:extLst>
                    <a:ext uri="{9D8B030D-6E8A-4147-A177-3AD203B41FA5}">
                      <a16:colId xmlns:a16="http://schemas.microsoft.com/office/drawing/2014/main" val="2307641030"/>
                    </a:ext>
                  </a:extLst>
                </a:gridCol>
                <a:gridCol w="3718560">
                  <a:extLst>
                    <a:ext uri="{9D8B030D-6E8A-4147-A177-3AD203B41FA5}">
                      <a16:colId xmlns:a16="http://schemas.microsoft.com/office/drawing/2014/main" val="133764030"/>
                    </a:ext>
                  </a:extLst>
                </a:gridCol>
              </a:tblGrid>
              <a:tr h="406399">
                <a:tc>
                  <a:txBody>
                    <a:bodyPr/>
                    <a:lstStyle/>
                    <a:p>
                      <a:pPr algn="ctr" fontAlgn="b"/>
                      <a:r>
                        <a:rPr lang="it-IT" sz="1600" b="1" u="none" strike="noStrike" dirty="0">
                          <a:solidFill>
                            <a:schemeClr val="bg1"/>
                          </a:solidFill>
                          <a:effectLst/>
                          <a:latin typeface="FIGC - Azzurri" panose="00000500000000000000" pitchFamily="50" charset="0"/>
                        </a:rPr>
                        <a:t>A.S.D. – A.S.D.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it-IT" sz="1600" b="1" u="none" strike="noStrike" dirty="0">
                          <a:solidFill>
                            <a:schemeClr val="bg1"/>
                          </a:solidFill>
                          <a:effectLst/>
                          <a:latin typeface="FIGC - Azzurri" panose="00000500000000000000" pitchFamily="50" charset="0"/>
                        </a:rPr>
                        <a:t>A.S.D.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it-IT" sz="1600" b="1" i="0" u="none" strike="noStrike" dirty="0">
                          <a:solidFill>
                            <a:schemeClr val="bg1"/>
                          </a:solidFill>
                          <a:effectLst/>
                          <a:latin typeface="FIGC - Azzurri" panose="00000500000000000000" pitchFamily="50" charset="0"/>
                        </a:rPr>
                        <a:t>S.S.D</a:t>
                      </a:r>
                      <a:r>
                        <a:rPr lang="it-IT" sz="1600" b="1" i="0" u="none" strike="noStrike" baseline="0" dirty="0">
                          <a:solidFill>
                            <a:schemeClr val="bg1"/>
                          </a:solidFill>
                          <a:effectLst/>
                          <a:latin typeface="FIGC - Azzurri" panose="00000500000000000000" pitchFamily="50" charset="0"/>
                        </a:rPr>
                        <a:t>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27756998"/>
                  </a:ext>
                </a:extLst>
              </a:tr>
              <a:tr h="301262">
                <a:tc>
                  <a:txBody>
                    <a:bodyPr/>
                    <a:lstStyle/>
                    <a:p>
                      <a:pPr algn="ctr" fontAlgn="b"/>
                      <a:r>
                        <a:rPr lang="it-IT" sz="1600" u="none" strike="noStrike" dirty="0">
                          <a:effectLst/>
                          <a:latin typeface="FIGC - Azzurri" panose="00000500000000000000" pitchFamily="50" charset="0"/>
                        </a:rPr>
                        <a:t>Situazione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350267"/>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b="0" i="0" u="none" strike="noStrike" dirty="0">
                        <a:solidFill>
                          <a:srgbClr val="00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900997"/>
                  </a:ext>
                </a:extLst>
              </a:tr>
              <a:tr h="312420">
                <a:tc>
                  <a:txBody>
                    <a:bodyPr/>
                    <a:lstStyle/>
                    <a:p>
                      <a:pPr algn="ctr" fontAlgn="b"/>
                      <a:endParaRPr lang="it-IT" sz="1600" b="0" i="0" u="none" strike="noStrike" dirty="0">
                        <a:solidFill>
                          <a:srgbClr val="FF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296930"/>
                  </a:ext>
                </a:extLst>
              </a:tr>
            </a:tbl>
          </a:graphicData>
        </a:graphic>
      </p:graphicFrame>
      <p:sp>
        <p:nvSpPr>
          <p:cNvPr id="2" name="Rettangolo 1"/>
          <p:cNvSpPr/>
          <p:nvPr/>
        </p:nvSpPr>
        <p:spPr>
          <a:xfrm>
            <a:off x="288518" y="3133274"/>
            <a:ext cx="6096000" cy="830997"/>
          </a:xfrm>
          <a:prstGeom prst="rect">
            <a:avLst/>
          </a:prstGeom>
          <a:ln>
            <a:solidFill>
              <a:srgbClr val="00B0F0"/>
            </a:solidFill>
          </a:ln>
        </p:spPr>
        <p:txBody>
          <a:bodyPr>
            <a:spAutoFit/>
          </a:bodyPr>
          <a:lstStyle/>
          <a:p>
            <a:pPr algn="just"/>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chemeClr val="bg1">
                    <a:lumMod val="65000"/>
                  </a:schemeClr>
                </a:solidFill>
                <a:latin typeface="FIGC - Azzurri" panose="00000500000000000000" pitchFamily="50" charset="0"/>
                <a:ea typeface="Times New Roman" panose="02020603050405020304" pitchFamily="18" charset="0"/>
              </a:rPr>
              <a:t>amministratori</a:t>
            </a:r>
            <a:r>
              <a:rPr lang="it-IT" sz="1600" dirty="0">
                <a:solidFill>
                  <a:srgbClr val="FF0000"/>
                </a:solidFill>
                <a:latin typeface="FIGC - Azzurri" panose="00000500000000000000" pitchFamily="50" charset="0"/>
                <a:ea typeface="Times New Roman" panose="02020603050405020304" pitchFamily="18" charset="0"/>
              </a:rPr>
              <a:t> </a:t>
            </a:r>
            <a:r>
              <a:rPr lang="it-IT" sz="1600" dirty="0">
                <a:solidFill>
                  <a:prstClr val="black"/>
                </a:solidFill>
                <a:latin typeface="FIGC - Azzurri" panose="00000500000000000000" pitchFamily="50" charset="0"/>
                <a:ea typeface="Times New Roman" panose="02020603050405020304" pitchFamily="18" charset="0"/>
              </a:rPr>
              <a:t>di ciascuna delle Società partecipanti alla fusione devono redigere una </a:t>
            </a:r>
            <a:r>
              <a:rPr lang="it-IT" sz="1600" b="1" dirty="0">
                <a:solidFill>
                  <a:schemeClr val="bg1">
                    <a:lumMod val="65000"/>
                  </a:schemeClr>
                </a:solidFill>
                <a:latin typeface="FIGC - Azzurri" panose="00000500000000000000" pitchFamily="50" charset="0"/>
                <a:ea typeface="Times New Roman" panose="02020603050405020304" pitchFamily="18" charset="0"/>
              </a:rPr>
              <a:t>situazione patrimoniale aggiornata della propria Società. </a:t>
            </a:r>
          </a:p>
        </p:txBody>
      </p:sp>
      <p:sp>
        <p:nvSpPr>
          <p:cNvPr id="5" name="Rettangolo 4"/>
          <p:cNvSpPr/>
          <p:nvPr/>
        </p:nvSpPr>
        <p:spPr>
          <a:xfrm>
            <a:off x="5758873" y="4158084"/>
            <a:ext cx="6096000" cy="830997"/>
          </a:xfrm>
          <a:prstGeom prst="rect">
            <a:avLst/>
          </a:prstGeom>
          <a:ln>
            <a:solidFill>
              <a:srgbClr val="43ED4B"/>
            </a:solidFill>
          </a:ln>
        </p:spPr>
        <p:txBody>
          <a:bodyPr>
            <a:spAutoFit/>
          </a:bodyPr>
          <a:lstStyle/>
          <a:p>
            <a:pPr algn="just"/>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chemeClr val="bg1">
                    <a:lumMod val="65000"/>
                  </a:schemeClr>
                </a:solidFill>
                <a:latin typeface="FIGC - Azzurri" panose="00000500000000000000" pitchFamily="50" charset="0"/>
                <a:ea typeface="Times New Roman" panose="02020603050405020304" pitchFamily="18" charset="0"/>
              </a:rPr>
              <a:t>amministratori</a:t>
            </a:r>
            <a:r>
              <a:rPr lang="it-IT" sz="1600" dirty="0">
                <a:solidFill>
                  <a:prstClr val="black"/>
                </a:solidFill>
                <a:latin typeface="FIGC - Azzurri" panose="00000500000000000000" pitchFamily="50" charset="0"/>
                <a:ea typeface="Times New Roman" panose="02020603050405020304" pitchFamily="18" charset="0"/>
              </a:rPr>
              <a:t> delle Società partecipanti alla fusione devono redigere una relazione, la quale illustri e giustifichi il progetto di fusione e in particolare il </a:t>
            </a:r>
            <a:r>
              <a:rPr lang="it-IT" sz="1600" b="1" dirty="0">
                <a:solidFill>
                  <a:schemeClr val="bg1">
                    <a:lumMod val="65000"/>
                  </a:schemeClr>
                </a:solidFill>
                <a:latin typeface="FIGC - Azzurri" panose="00000500000000000000" pitchFamily="50" charset="0"/>
                <a:ea typeface="Times New Roman" panose="02020603050405020304" pitchFamily="18" charset="0"/>
              </a:rPr>
              <a:t>rapporto di cambio.</a:t>
            </a:r>
          </a:p>
        </p:txBody>
      </p:sp>
      <p:sp>
        <p:nvSpPr>
          <p:cNvPr id="19" name="CasellaDiTesto 18">
            <a:extLst>
              <a:ext uri="{FF2B5EF4-FFF2-40B4-BE49-F238E27FC236}">
                <a16:creationId xmlns:a16="http://schemas.microsoft.com/office/drawing/2014/main" id="{63A9621D-025D-4235-9308-C2CC9E0F4973}"/>
              </a:ext>
            </a:extLst>
          </p:cNvPr>
          <p:cNvSpPr txBox="1"/>
          <p:nvPr/>
        </p:nvSpPr>
        <p:spPr>
          <a:xfrm>
            <a:off x="248802" y="5182894"/>
            <a:ext cx="6522868" cy="1077218"/>
          </a:xfrm>
          <a:prstGeom prst="rect">
            <a:avLst/>
          </a:prstGeom>
          <a:noFill/>
          <a:ln>
            <a:solidFill>
              <a:srgbClr val="FFC000"/>
            </a:solidFill>
          </a:ln>
        </p:spPr>
        <p:txBody>
          <a:bodyPr wrap="square" rtlCol="0">
            <a:spAutoFit/>
          </a:bodyPr>
          <a:lstStyle/>
          <a:p>
            <a:pPr algn="just"/>
            <a:r>
              <a:rPr lang="it-IT" sz="1600" dirty="0">
                <a:solidFill>
                  <a:prstClr val="black"/>
                </a:solidFill>
                <a:latin typeface="FIGC - Azzurri" panose="00000500000000000000" pitchFamily="50" charset="0"/>
                <a:ea typeface="Times New Roman" panose="02020603050405020304" pitchFamily="18" charset="0"/>
              </a:rPr>
              <a:t>***Per ciascuna Società partecipante alla fusione, uno o più </a:t>
            </a:r>
            <a:r>
              <a:rPr lang="it-IT" sz="1600" b="1" dirty="0">
                <a:solidFill>
                  <a:schemeClr val="bg1">
                    <a:lumMod val="65000"/>
                  </a:schemeClr>
                </a:solidFill>
                <a:latin typeface="FIGC - Azzurri" panose="00000500000000000000" pitchFamily="50" charset="0"/>
                <a:ea typeface="Times New Roman" panose="02020603050405020304" pitchFamily="18" charset="0"/>
              </a:rPr>
              <a:t>esperti </a:t>
            </a:r>
            <a:r>
              <a:rPr lang="it-IT" sz="1600" dirty="0">
                <a:solidFill>
                  <a:prstClr val="black"/>
                </a:solidFill>
                <a:latin typeface="FIGC - Azzurri" panose="00000500000000000000" pitchFamily="50" charset="0"/>
                <a:ea typeface="Times New Roman" panose="02020603050405020304" pitchFamily="18" charset="0"/>
              </a:rPr>
              <a:t>devono redigere una relazione sulla </a:t>
            </a:r>
            <a:r>
              <a:rPr lang="it-IT" sz="1600" b="1" dirty="0">
                <a:solidFill>
                  <a:schemeClr val="bg1">
                    <a:lumMod val="65000"/>
                  </a:schemeClr>
                </a:solidFill>
                <a:latin typeface="FIGC - Azzurri" panose="00000500000000000000" pitchFamily="50" charset="0"/>
                <a:ea typeface="Times New Roman" panose="02020603050405020304" pitchFamily="18" charset="0"/>
              </a:rPr>
              <a:t>congruità del rapporto di cambio </a:t>
            </a:r>
            <a:r>
              <a:rPr lang="it-IT" sz="1600" dirty="0">
                <a:solidFill>
                  <a:prstClr val="black"/>
                </a:solidFill>
                <a:latin typeface="FIGC - Azzurri" panose="00000500000000000000" pitchFamily="50" charset="0"/>
                <a:ea typeface="Times New Roman" panose="02020603050405020304" pitchFamily="18" charset="0"/>
              </a:rPr>
              <a:t>ed esprimere un parere sull’</a:t>
            </a:r>
            <a:r>
              <a:rPr lang="it-IT" sz="1600" b="1" dirty="0">
                <a:solidFill>
                  <a:schemeClr val="bg1">
                    <a:lumMod val="65000"/>
                  </a:schemeClr>
                </a:solidFill>
                <a:latin typeface="FIGC - Azzurri" panose="00000500000000000000" pitchFamily="50" charset="0"/>
                <a:ea typeface="Times New Roman" panose="02020603050405020304" pitchFamily="18" charset="0"/>
              </a:rPr>
              <a:t>adeguatezza del metodo </a:t>
            </a:r>
            <a:r>
              <a:rPr lang="it-IT" sz="1600" dirty="0">
                <a:solidFill>
                  <a:prstClr val="black"/>
                </a:solidFill>
                <a:latin typeface="FIGC - Azzurri" panose="00000500000000000000" pitchFamily="50" charset="0"/>
                <a:ea typeface="Times New Roman" panose="02020603050405020304" pitchFamily="18" charset="0"/>
              </a:rPr>
              <a:t>o dei metodi seguiti dagli amministratori per la determinazione dello stesso.</a:t>
            </a:r>
          </a:p>
        </p:txBody>
      </p:sp>
      <p:sp>
        <p:nvSpPr>
          <p:cNvPr id="6" name="Figura a mano libera 5"/>
          <p:cNvSpPr/>
          <p:nvPr/>
        </p:nvSpPr>
        <p:spPr>
          <a:xfrm>
            <a:off x="5556738" y="2876746"/>
            <a:ext cx="3233973" cy="1292970"/>
          </a:xfrm>
          <a:custGeom>
            <a:avLst/>
            <a:gdLst>
              <a:gd name="connsiteX0" fmla="*/ 0 w 3233973"/>
              <a:gd name="connsiteY0" fmla="*/ 235731 h 1292970"/>
              <a:gd name="connsiteX1" fmla="*/ 641839 w 3233973"/>
              <a:gd name="connsiteY1" fmla="*/ 95054 h 1292970"/>
              <a:gd name="connsiteX2" fmla="*/ 879231 w 3233973"/>
              <a:gd name="connsiteY2" fmla="*/ 182977 h 1292970"/>
              <a:gd name="connsiteX3" fmla="*/ 1617785 w 3233973"/>
              <a:gd name="connsiteY3" fmla="*/ 24716 h 1292970"/>
              <a:gd name="connsiteX4" fmla="*/ 1538654 w 3233973"/>
              <a:gd name="connsiteY4" fmla="*/ 798439 h 1292970"/>
              <a:gd name="connsiteX5" fmla="*/ 3200400 w 3233973"/>
              <a:gd name="connsiteY5" fmla="*/ 622592 h 1292970"/>
              <a:gd name="connsiteX6" fmla="*/ 2664070 w 3233973"/>
              <a:gd name="connsiteY6" fmla="*/ 1141339 h 1292970"/>
              <a:gd name="connsiteX7" fmla="*/ 2795954 w 3233973"/>
              <a:gd name="connsiteY7" fmla="*/ 1282016 h 1292970"/>
              <a:gd name="connsiteX8" fmla="*/ 2778370 w 3233973"/>
              <a:gd name="connsiteY8" fmla="*/ 1273223 h 12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973" h="1292970">
                <a:moveTo>
                  <a:pt x="0" y="235731"/>
                </a:moveTo>
                <a:cubicBezTo>
                  <a:pt x="247650" y="169788"/>
                  <a:pt x="495300" y="103846"/>
                  <a:pt x="641839" y="95054"/>
                </a:cubicBezTo>
                <a:cubicBezTo>
                  <a:pt x="788378" y="86262"/>
                  <a:pt x="716573" y="194700"/>
                  <a:pt x="879231" y="182977"/>
                </a:cubicBezTo>
                <a:cubicBezTo>
                  <a:pt x="1041889" y="171254"/>
                  <a:pt x="1507881" y="-77861"/>
                  <a:pt x="1617785" y="24716"/>
                </a:cubicBezTo>
                <a:cubicBezTo>
                  <a:pt x="1727689" y="127293"/>
                  <a:pt x="1274885" y="698793"/>
                  <a:pt x="1538654" y="798439"/>
                </a:cubicBezTo>
                <a:cubicBezTo>
                  <a:pt x="1802423" y="898085"/>
                  <a:pt x="3012831" y="565442"/>
                  <a:pt x="3200400" y="622592"/>
                </a:cubicBezTo>
                <a:cubicBezTo>
                  <a:pt x="3387969" y="679742"/>
                  <a:pt x="2731478" y="1031435"/>
                  <a:pt x="2664070" y="1141339"/>
                </a:cubicBezTo>
                <a:cubicBezTo>
                  <a:pt x="2596662" y="1251243"/>
                  <a:pt x="2776904" y="1260035"/>
                  <a:pt x="2795954" y="1282016"/>
                </a:cubicBezTo>
                <a:cubicBezTo>
                  <a:pt x="2815004" y="1303997"/>
                  <a:pt x="2796687" y="1288610"/>
                  <a:pt x="2778370" y="1273223"/>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6"/>
          <p:cNvSpPr/>
          <p:nvPr/>
        </p:nvSpPr>
        <p:spPr>
          <a:xfrm>
            <a:off x="2796188" y="4307533"/>
            <a:ext cx="2927604" cy="862344"/>
          </a:xfrm>
          <a:custGeom>
            <a:avLst/>
            <a:gdLst>
              <a:gd name="connsiteX0" fmla="*/ 2927604 w 2927604"/>
              <a:gd name="connsiteY0" fmla="*/ 238090 h 862344"/>
              <a:gd name="connsiteX1" fmla="*/ 2681420 w 2927604"/>
              <a:gd name="connsiteY1" fmla="*/ 27075 h 862344"/>
              <a:gd name="connsiteX2" fmla="*/ 2268181 w 2927604"/>
              <a:gd name="connsiteY2" fmla="*/ 422729 h 862344"/>
              <a:gd name="connsiteX3" fmla="*/ 1591174 w 2927604"/>
              <a:gd name="connsiteY3" fmla="*/ 698 h 862344"/>
              <a:gd name="connsiteX4" fmla="*/ 17350 w 2927604"/>
              <a:gd name="connsiteY4" fmla="*/ 545821 h 862344"/>
              <a:gd name="connsiteX5" fmla="*/ 747112 w 2927604"/>
              <a:gd name="connsiteY5" fmla="*/ 413936 h 862344"/>
              <a:gd name="connsiteX6" fmla="*/ 694358 w 2927604"/>
              <a:gd name="connsiteY6" fmla="*/ 862344 h 8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7604" h="862344">
                <a:moveTo>
                  <a:pt x="2927604" y="238090"/>
                </a:moveTo>
                <a:cubicBezTo>
                  <a:pt x="2859464" y="117196"/>
                  <a:pt x="2791324" y="-3698"/>
                  <a:pt x="2681420" y="27075"/>
                </a:cubicBezTo>
                <a:cubicBezTo>
                  <a:pt x="2571516" y="57848"/>
                  <a:pt x="2449889" y="427125"/>
                  <a:pt x="2268181" y="422729"/>
                </a:cubicBezTo>
                <a:cubicBezTo>
                  <a:pt x="2086473" y="418333"/>
                  <a:pt x="1966313" y="-19817"/>
                  <a:pt x="1591174" y="698"/>
                </a:cubicBezTo>
                <a:cubicBezTo>
                  <a:pt x="1216035" y="21213"/>
                  <a:pt x="158027" y="476948"/>
                  <a:pt x="17350" y="545821"/>
                </a:cubicBezTo>
                <a:cubicBezTo>
                  <a:pt x="-123327" y="614694"/>
                  <a:pt x="634277" y="361182"/>
                  <a:pt x="747112" y="413936"/>
                </a:cubicBezTo>
                <a:cubicBezTo>
                  <a:pt x="859947" y="466690"/>
                  <a:pt x="777152" y="664517"/>
                  <a:pt x="694358" y="8623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9703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44915" y="152543"/>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VERBALI ASSEMBLEARI</a:t>
            </a:r>
          </a:p>
        </p:txBody>
      </p:sp>
      <p:sp>
        <p:nvSpPr>
          <p:cNvPr id="5" name="CasellaDiTesto 4">
            <a:extLst>
              <a:ext uri="{FF2B5EF4-FFF2-40B4-BE49-F238E27FC236}">
                <a16:creationId xmlns:a16="http://schemas.microsoft.com/office/drawing/2014/main" id="{13708D13-4AAF-4929-A790-2AA0E9192B9A}"/>
              </a:ext>
            </a:extLst>
          </p:cNvPr>
          <p:cNvSpPr txBox="1"/>
          <p:nvPr/>
        </p:nvSpPr>
        <p:spPr>
          <a:xfrm>
            <a:off x="3817391" y="1574810"/>
            <a:ext cx="3505200" cy="400110"/>
          </a:xfrm>
          <a:prstGeom prst="rect">
            <a:avLst/>
          </a:prstGeom>
          <a:solidFill>
            <a:schemeClr val="bg1">
              <a:lumMod val="50000"/>
            </a:schemeClr>
          </a:solidFill>
          <a:ln>
            <a:solidFill>
              <a:schemeClr val="bg1">
                <a:lumMod val="65000"/>
              </a:schemeClr>
            </a:solidFill>
          </a:ln>
        </p:spPr>
        <p:txBody>
          <a:bodyPr wrap="square" rtlCol="0">
            <a:spAutoFit/>
          </a:bodyPr>
          <a:lstStyle/>
          <a:p>
            <a:pPr lvl="0" algn="ctr">
              <a:defRPr/>
            </a:pPr>
            <a:r>
              <a:rPr kumimoji="0" lang="it-IT" sz="2000" b="1" i="0" u="none" strike="noStrike" kern="0" cap="none" spc="0" normalizeH="0" baseline="0" noProof="0" dirty="0">
                <a:ln>
                  <a:noFill/>
                </a:ln>
                <a:solidFill>
                  <a:schemeClr val="bg1"/>
                </a:solidFill>
                <a:effectLst/>
                <a:uLnTx/>
                <a:uFillTx/>
                <a:latin typeface="FIGC - Azzurri" panose="00000500000000000000" pitchFamily="50" charset="0"/>
              </a:rPr>
              <a:t>art. 2502 c.c.</a:t>
            </a:r>
            <a:endParaRPr kumimoji="0" lang="it-IT" sz="1800" b="1" i="0" u="none" strike="noStrike" kern="0" cap="none" spc="0" normalizeH="0" baseline="0" noProof="0" dirty="0">
              <a:ln>
                <a:noFill/>
              </a:ln>
              <a:solidFill>
                <a:schemeClr val="bg1"/>
              </a:solidFill>
              <a:effectLst/>
              <a:uLnTx/>
              <a:uFillTx/>
              <a:latin typeface="FIGC - Azzurri" panose="00000500000000000000" pitchFamily="50" charset="0"/>
            </a:endParaRP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2623351" y="2299504"/>
            <a:ext cx="6809271" cy="646331"/>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La fusione viene decisa da ciascuna delle Società che vi partecipano mediante l’approvazione del relativo progetto. </a:t>
            </a:r>
          </a:p>
        </p:txBody>
      </p:sp>
      <p:sp>
        <p:nvSpPr>
          <p:cNvPr id="11" name="CasellaDiTesto 10">
            <a:extLst>
              <a:ext uri="{FF2B5EF4-FFF2-40B4-BE49-F238E27FC236}">
                <a16:creationId xmlns:a16="http://schemas.microsoft.com/office/drawing/2014/main" id="{63A9621D-025D-4235-9308-C2CC9E0F4973}"/>
              </a:ext>
            </a:extLst>
          </p:cNvPr>
          <p:cNvSpPr txBox="1"/>
          <p:nvPr/>
        </p:nvSpPr>
        <p:spPr>
          <a:xfrm>
            <a:off x="1494692" y="4326147"/>
            <a:ext cx="8842042" cy="646331"/>
          </a:xfrm>
          <a:prstGeom prst="rect">
            <a:avLst/>
          </a:prstGeom>
          <a:noFill/>
        </p:spPr>
        <p:txBody>
          <a:bodyPr wrap="square" rtlCol="0">
            <a:spAutoFit/>
          </a:bodyPr>
          <a:lstStyle/>
          <a:p>
            <a:pPr algn="just"/>
            <a:r>
              <a:rPr lang="it-IT" b="1" dirty="0">
                <a:solidFill>
                  <a:schemeClr val="bg2">
                    <a:lumMod val="50000"/>
                  </a:schemeClr>
                </a:solidFill>
                <a:latin typeface="FIGC - Azzurri" panose="00000500000000000000" pitchFamily="50" charset="0"/>
                <a:ea typeface="Times New Roman" panose="02020603050405020304" pitchFamily="18" charset="0"/>
              </a:rPr>
              <a:t>Il verbale viene redatto disgiuntamente dalle Società partecipanti alla fusione. Non è previsto alcun verbale assembleare congiunto.</a:t>
            </a:r>
          </a:p>
        </p:txBody>
      </p:sp>
      <p:cxnSp>
        <p:nvCxnSpPr>
          <p:cNvPr id="7" name="Connettore 2 6"/>
          <p:cNvCxnSpPr/>
          <p:nvPr/>
        </p:nvCxnSpPr>
        <p:spPr>
          <a:xfrm>
            <a:off x="5496559" y="2945835"/>
            <a:ext cx="0" cy="1055873"/>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6635" y="1229306"/>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0" y="1374531"/>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7905035" y="1159423"/>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a:off x="9941485" y="1314544"/>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2303585" y="2206869"/>
            <a:ext cx="0" cy="50995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2394439" y="2461846"/>
            <a:ext cx="0" cy="50995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9630508" y="2280138"/>
            <a:ext cx="0" cy="50995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9721362" y="2535115"/>
            <a:ext cx="0" cy="5099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9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54970" y="131707"/>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TERMINI, PRESUPPOSTI, EFFETTI E NOTE</a:t>
            </a: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977932" y="1252350"/>
            <a:ext cx="10905909" cy="5124480"/>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Le domande dovranno tassativamente pervenire </a:t>
            </a:r>
            <a:r>
              <a:rPr lang="it-IT" b="1" dirty="0">
                <a:solidFill>
                  <a:schemeClr val="bg1">
                    <a:lumMod val="50000"/>
                  </a:schemeClr>
                </a:solidFill>
                <a:latin typeface="FIGC - Azzurri" panose="00000500000000000000" pitchFamily="50" charset="0"/>
              </a:rPr>
              <a:t>entro il 15 luglio</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delibere assembleari di approvazione del progetto di fusione devono espressamente prevedere, </a:t>
            </a:r>
            <a:r>
              <a:rPr lang="it-IT" b="1" dirty="0">
                <a:solidFill>
                  <a:schemeClr val="bg2">
                    <a:lumMod val="50000"/>
                  </a:schemeClr>
                </a:solidFill>
                <a:latin typeface="FIGC - Azzurri" panose="00000500000000000000" pitchFamily="50" charset="0"/>
                <a:ea typeface="Times New Roman" panose="02020603050405020304" pitchFamily="18" charset="0"/>
              </a:rPr>
              <a:t>quale condizione sospensiva, </a:t>
            </a:r>
            <a:r>
              <a:rPr lang="it-IT" b="1" dirty="0">
                <a:solidFill>
                  <a:schemeClr val="bg1">
                    <a:lumMod val="50000"/>
                  </a:schemeClr>
                </a:solidFill>
                <a:latin typeface="FIGC - Azzurri" panose="00000500000000000000" pitchFamily="50" charset="0"/>
              </a:rPr>
              <a:t>l’approvazione</a:t>
            </a:r>
            <a:r>
              <a:rPr lang="it-IT" b="1" dirty="0">
                <a:solidFill>
                  <a:schemeClr val="bg2">
                    <a:lumMod val="50000"/>
                  </a:schemeClr>
                </a:solidFill>
                <a:latin typeface="FIGC - Azzurri" panose="00000500000000000000" pitchFamily="50" charset="0"/>
                <a:ea typeface="Times New Roman" panose="02020603050405020304" pitchFamily="18" charset="0"/>
              </a:rPr>
              <a:t> da parte del Presidente Federale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oggetto di fusione devono essere affiliate alla FIGC almeno da </a:t>
            </a:r>
            <a:r>
              <a:rPr lang="it-IT" b="1" dirty="0">
                <a:solidFill>
                  <a:schemeClr val="bg2">
                    <a:lumMod val="50000"/>
                  </a:schemeClr>
                </a:solidFill>
                <a:latin typeface="FIGC - Azzurri" panose="00000500000000000000" pitchFamily="50" charset="0"/>
                <a:ea typeface="Times New Roman" panose="02020603050405020304" pitchFamily="18" charset="0"/>
              </a:rPr>
              <a:t>due stagioni sportive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interessate devono avere </a:t>
            </a:r>
            <a:r>
              <a:rPr lang="it-IT" b="1" dirty="0">
                <a:solidFill>
                  <a:schemeClr val="bg2">
                    <a:lumMod val="50000"/>
                  </a:schemeClr>
                </a:solidFill>
                <a:latin typeface="FIGC - Azzurri" panose="00000500000000000000" pitchFamily="50" charset="0"/>
                <a:ea typeface="Times New Roman" panose="02020603050405020304" pitchFamily="18" charset="0"/>
              </a:rPr>
              <a:t>sede</a:t>
            </a:r>
            <a:r>
              <a:rPr lang="it-IT" dirty="0">
                <a:solidFill>
                  <a:prstClr val="black"/>
                </a:solidFill>
                <a:latin typeface="FIGC - Azzurri" panose="00000500000000000000" pitchFamily="50" charset="0"/>
                <a:ea typeface="Times New Roman" panose="02020603050405020304" pitchFamily="18" charset="0"/>
              </a:rPr>
              <a:t> nella </a:t>
            </a:r>
            <a:r>
              <a:rPr lang="it-IT" b="1" dirty="0">
                <a:solidFill>
                  <a:schemeClr val="bg2">
                    <a:lumMod val="50000"/>
                  </a:schemeClr>
                </a:solidFill>
                <a:latin typeface="FIGC - Azzurri" panose="00000500000000000000" pitchFamily="50" charset="0"/>
                <a:ea typeface="Times New Roman" panose="02020603050405020304" pitchFamily="18" charset="0"/>
              </a:rPr>
              <a:t>stessa</a:t>
            </a:r>
            <a:r>
              <a:rPr lang="it-IT" dirty="0">
                <a:solidFill>
                  <a:prstClr val="black"/>
                </a:solidFill>
                <a:latin typeface="FIGC - Azzurri" panose="00000500000000000000" pitchFamily="50" charset="0"/>
                <a:ea typeface="Times New Roman" panose="02020603050405020304" pitchFamily="18" charset="0"/>
              </a:rPr>
              <a:t> Provincia o in </a:t>
            </a:r>
            <a:r>
              <a:rPr lang="it-IT" b="1" dirty="0">
                <a:solidFill>
                  <a:schemeClr val="bg2">
                    <a:lumMod val="50000"/>
                  </a:schemeClr>
                </a:solidFill>
                <a:latin typeface="FIGC - Azzurri" panose="00000500000000000000" pitchFamily="50" charset="0"/>
                <a:ea typeface="Times New Roman" panose="02020603050405020304" pitchFamily="18" charset="0"/>
              </a:rPr>
              <a:t>Comuni confinanti </a:t>
            </a:r>
            <a:r>
              <a:rPr lang="it-IT" dirty="0">
                <a:solidFill>
                  <a:prstClr val="black"/>
                </a:solidFill>
                <a:latin typeface="FIGC - Azzurri" panose="00000500000000000000" pitchFamily="50" charset="0"/>
                <a:ea typeface="Times New Roman" panose="02020603050405020304" pitchFamily="18" charset="0"/>
              </a:rPr>
              <a:t>di </a:t>
            </a:r>
            <a:r>
              <a:rPr lang="it-IT" b="1" dirty="0">
                <a:solidFill>
                  <a:schemeClr val="bg2">
                    <a:lumMod val="50000"/>
                  </a:schemeClr>
                </a:solidFill>
                <a:latin typeface="FIGC - Azzurri" panose="00000500000000000000" pitchFamily="50" charset="0"/>
                <a:ea typeface="Times New Roman" panose="02020603050405020304" pitchFamily="18" charset="0"/>
              </a:rPr>
              <a:t>Province e/o Regioni differenti.</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a:t>
            </a:r>
            <a:r>
              <a:rPr lang="it-IT" b="1" dirty="0">
                <a:solidFill>
                  <a:schemeClr val="bg2">
                    <a:lumMod val="50000"/>
                  </a:schemeClr>
                </a:solidFill>
                <a:latin typeface="FIGC - Azzurri" panose="00000500000000000000" pitchFamily="50" charset="0"/>
                <a:ea typeface="Times New Roman" panose="02020603050405020304" pitchFamily="18" charset="0"/>
              </a:rPr>
              <a:t>nelle ultime due stagioni sportive</a:t>
            </a:r>
            <a:r>
              <a:rPr lang="it-IT" dirty="0">
                <a:solidFill>
                  <a:prstClr val="black"/>
                </a:solidFill>
                <a:latin typeface="FIGC - Azzurri" panose="00000500000000000000" pitchFamily="50" charset="0"/>
                <a:ea typeface="Times New Roman" panose="02020603050405020304" pitchFamily="18" charset="0"/>
              </a:rPr>
              <a:t>, non devono aver trasferito la propria sede sociale in altro Comune né essere state oggetto di fusioni, scissioni, conferimenti d’azienda.</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Rimane </a:t>
            </a:r>
            <a:r>
              <a:rPr lang="it-IT" b="1" dirty="0">
                <a:solidFill>
                  <a:schemeClr val="bg2">
                    <a:lumMod val="50000"/>
                  </a:schemeClr>
                </a:solidFill>
                <a:latin typeface="FIGC - Azzurri" panose="00000500000000000000" pitchFamily="50" charset="0"/>
                <a:ea typeface="Times New Roman" panose="02020603050405020304" pitchFamily="18" charset="0"/>
              </a:rPr>
              <a:t>affiliata</a:t>
            </a:r>
            <a:r>
              <a:rPr lang="it-IT" dirty="0">
                <a:solidFill>
                  <a:prstClr val="black"/>
                </a:solidFill>
                <a:latin typeface="FIGC - Azzurri" panose="00000500000000000000" pitchFamily="50" charset="0"/>
                <a:ea typeface="Times New Roman" panose="02020603050405020304" pitchFamily="18" charset="0"/>
              </a:rPr>
              <a:t> alla FIGC </a:t>
            </a:r>
            <a:r>
              <a:rPr lang="it-IT" b="1" dirty="0">
                <a:solidFill>
                  <a:schemeClr val="bg2">
                    <a:lumMod val="50000"/>
                  </a:schemeClr>
                </a:solidFill>
                <a:latin typeface="FIGC - Azzurri" panose="00000500000000000000" pitchFamily="50" charset="0"/>
                <a:ea typeface="Times New Roman" panose="02020603050405020304" pitchFamily="18" charset="0"/>
              </a:rPr>
              <a:t>la Società che sorge dalla fusione </a:t>
            </a:r>
            <a:r>
              <a:rPr lang="it-IT" dirty="0">
                <a:solidFill>
                  <a:prstClr val="black"/>
                </a:solidFill>
                <a:latin typeface="FIGC - Azzurri" panose="00000500000000000000" pitchFamily="50" charset="0"/>
                <a:ea typeface="Times New Roman" panose="02020603050405020304" pitchFamily="18" charset="0"/>
              </a:rPr>
              <a:t>e ad essa sono attribuiti il </a:t>
            </a:r>
            <a:r>
              <a:rPr lang="it-IT" b="1" dirty="0">
                <a:solidFill>
                  <a:schemeClr val="bg2">
                    <a:lumMod val="50000"/>
                  </a:schemeClr>
                </a:solidFill>
                <a:latin typeface="FIGC - Azzurri" panose="00000500000000000000" pitchFamily="50" charset="0"/>
                <a:ea typeface="Times New Roman" panose="02020603050405020304" pitchFamily="18" charset="0"/>
              </a:rPr>
              <a:t>titolo sportivo superiore </a:t>
            </a:r>
            <a:r>
              <a:rPr lang="it-IT" dirty="0">
                <a:solidFill>
                  <a:prstClr val="black"/>
                </a:solidFill>
                <a:latin typeface="FIGC - Azzurri" panose="00000500000000000000" pitchFamily="50" charset="0"/>
                <a:ea typeface="Times New Roman" panose="02020603050405020304" pitchFamily="18" charset="0"/>
              </a:rPr>
              <a:t>tra quelli riconosciuti alle Società che hanno dato luogo alla fusione e </a:t>
            </a:r>
            <a:r>
              <a:rPr lang="it-IT" b="1" dirty="0">
                <a:solidFill>
                  <a:schemeClr val="bg2">
                    <a:lumMod val="50000"/>
                  </a:schemeClr>
                </a:solidFill>
                <a:latin typeface="FIGC - Azzurri" panose="00000500000000000000" pitchFamily="50" charset="0"/>
                <a:ea typeface="Times New Roman" panose="02020603050405020304" pitchFamily="18" charset="0"/>
              </a:rPr>
              <a:t>l’anzianità di affiliazione </a:t>
            </a:r>
            <a:r>
              <a:rPr lang="it-IT" dirty="0">
                <a:solidFill>
                  <a:prstClr val="black"/>
                </a:solidFill>
                <a:latin typeface="FIGC - Azzurri" panose="00000500000000000000" pitchFamily="50" charset="0"/>
                <a:ea typeface="Times New Roman" panose="02020603050405020304" pitchFamily="18" charset="0"/>
              </a:rPr>
              <a:t>della Società affiliatasi </a:t>
            </a:r>
            <a:r>
              <a:rPr lang="it-IT" b="1" dirty="0">
                <a:solidFill>
                  <a:schemeClr val="bg2">
                    <a:lumMod val="50000"/>
                  </a:schemeClr>
                </a:solidFill>
                <a:latin typeface="FIGC - Azzurri" panose="00000500000000000000" pitchFamily="50" charset="0"/>
                <a:ea typeface="Times New Roman" panose="02020603050405020304" pitchFamily="18" charset="0"/>
              </a:rPr>
              <a:t>per prima</a:t>
            </a:r>
            <a:r>
              <a:rPr lang="it-IT" dirty="0">
                <a:solidFill>
                  <a:prstClr val="black"/>
                </a:solidFill>
                <a:latin typeface="FIGC - Azzurri" panose="00000500000000000000" pitchFamily="50" charset="0"/>
                <a:ea typeface="Times New Roman" panose="02020603050405020304" pitchFamily="18" charset="0"/>
              </a:rPr>
              <a:t>. </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sz="1800" dirty="0">
                <a:solidFill>
                  <a:prstClr val="black"/>
                </a:solidFill>
                <a:latin typeface="FIGC - Azzurri" panose="00000500000000000000" pitchFamily="50" charset="0"/>
                <a:ea typeface="Times New Roman" panose="02020603050405020304" pitchFamily="18" charset="0"/>
              </a:rPr>
              <a:t>In caso di </a:t>
            </a:r>
            <a:r>
              <a:rPr lang="it-IT" sz="1800" b="1" dirty="0">
                <a:solidFill>
                  <a:schemeClr val="bg1">
                    <a:lumMod val="50000"/>
                  </a:schemeClr>
                </a:solidFill>
                <a:latin typeface="FIGC - Azzurri" panose="00000500000000000000" pitchFamily="50" charset="0"/>
                <a:ea typeface="Times New Roman" panose="02020603050405020304" pitchFamily="18" charset="0"/>
              </a:rPr>
              <a:t>fusione per </a:t>
            </a:r>
            <a:r>
              <a:rPr lang="it-IT" b="1" dirty="0">
                <a:solidFill>
                  <a:schemeClr val="bg1">
                    <a:lumMod val="50000"/>
                  </a:schemeClr>
                </a:solidFill>
                <a:latin typeface="FIGC - Azzurri" panose="00000500000000000000" pitchFamily="50" charset="0"/>
              </a:rPr>
              <a:t>incorporazione</a:t>
            </a:r>
            <a:r>
              <a:rPr lang="it-IT" sz="1800" dirty="0">
                <a:solidFill>
                  <a:prstClr val="black"/>
                </a:solidFill>
                <a:latin typeface="FIGC - Azzurri" panose="00000500000000000000" pitchFamily="50" charset="0"/>
                <a:ea typeface="Times New Roman" panose="02020603050405020304" pitchFamily="18" charset="0"/>
              </a:rPr>
              <a:t>, </a:t>
            </a:r>
            <a:r>
              <a:rPr lang="it-IT" sz="1800" b="1" dirty="0">
                <a:solidFill>
                  <a:schemeClr val="bg1">
                    <a:lumMod val="50000"/>
                  </a:schemeClr>
                </a:solidFill>
                <a:latin typeface="FIGC - Azzurri" panose="00000500000000000000" pitchFamily="50" charset="0"/>
                <a:ea typeface="Times New Roman" panose="02020603050405020304" pitchFamily="18" charset="0"/>
              </a:rPr>
              <a:t>l’atto costitutivo </a:t>
            </a:r>
            <a:r>
              <a:rPr lang="it-IT" sz="1800" dirty="0">
                <a:solidFill>
                  <a:prstClr val="black"/>
                </a:solidFill>
                <a:latin typeface="FIGC - Azzurri" panose="00000500000000000000" pitchFamily="50" charset="0"/>
                <a:ea typeface="Times New Roman" panose="02020603050405020304" pitchFamily="18" charset="0"/>
              </a:rPr>
              <a:t>dovrà essere quello </a:t>
            </a:r>
            <a:r>
              <a:rPr lang="it-IT" sz="1800" b="1" dirty="0">
                <a:solidFill>
                  <a:schemeClr val="bg1">
                    <a:lumMod val="50000"/>
                  </a:schemeClr>
                </a:solidFill>
                <a:latin typeface="FIGC - Azzurri" panose="00000500000000000000" pitchFamily="50" charset="0"/>
                <a:ea typeface="Times New Roman" panose="02020603050405020304" pitchFamily="18" charset="0"/>
              </a:rPr>
              <a:t>originario</a:t>
            </a:r>
            <a:r>
              <a:rPr lang="it-IT" sz="1800" dirty="0">
                <a:solidFill>
                  <a:prstClr val="black"/>
                </a:solidFill>
                <a:latin typeface="FIGC - Azzurri" panose="00000500000000000000" pitchFamily="50" charset="0"/>
                <a:ea typeface="Times New Roman" panose="02020603050405020304" pitchFamily="18" charset="0"/>
              </a:rPr>
              <a:t> della Società </a:t>
            </a:r>
            <a:r>
              <a:rPr lang="it-IT" sz="1800" b="1" dirty="0">
                <a:solidFill>
                  <a:schemeClr val="bg1">
                    <a:lumMod val="50000"/>
                  </a:schemeClr>
                </a:solidFill>
                <a:latin typeface="FIGC - Azzurri" panose="00000500000000000000" pitchFamily="50" charset="0"/>
                <a:ea typeface="Times New Roman" panose="02020603050405020304" pitchFamily="18" charset="0"/>
              </a:rPr>
              <a:t>incorporante</a:t>
            </a:r>
            <a:r>
              <a:rPr lang="it-IT" b="1" dirty="0">
                <a:solidFill>
                  <a:schemeClr val="bg1">
                    <a:lumMod val="50000"/>
                  </a:schemeClr>
                </a:solidFill>
                <a:latin typeface="FIGC - Azzurri" panose="00000500000000000000" pitchFamily="50" charset="0"/>
              </a:rPr>
              <a:t>,</a:t>
            </a:r>
            <a:r>
              <a:rPr lang="it-IT" sz="1800" dirty="0">
                <a:solidFill>
                  <a:srgbClr val="FF0000"/>
                </a:solidFill>
                <a:latin typeface="FIGC - Azzurri" panose="00000500000000000000" pitchFamily="50" charset="0"/>
                <a:ea typeface="Times New Roman" panose="02020603050405020304" pitchFamily="18" charset="0"/>
              </a:rPr>
              <a:t> </a:t>
            </a:r>
            <a:r>
              <a:rPr lang="it-IT" sz="1800" dirty="0">
                <a:solidFill>
                  <a:prstClr val="black"/>
                </a:solidFill>
                <a:latin typeface="FIGC - Azzurri" panose="00000500000000000000" pitchFamily="50" charset="0"/>
                <a:ea typeface="Times New Roman" panose="02020603050405020304" pitchFamily="18" charset="0"/>
              </a:rPr>
              <a:t>lo </a:t>
            </a:r>
            <a:r>
              <a:rPr lang="it-IT" sz="1800" b="1" dirty="0">
                <a:solidFill>
                  <a:schemeClr val="bg1">
                    <a:lumMod val="50000"/>
                  </a:schemeClr>
                </a:solidFill>
                <a:latin typeface="FIGC - Azzurri" panose="00000500000000000000" pitchFamily="50" charset="0"/>
                <a:ea typeface="Times New Roman" panose="02020603050405020304" pitchFamily="18" charset="0"/>
              </a:rPr>
              <a:t>statuto</a:t>
            </a:r>
            <a:r>
              <a:rPr lang="it-IT" sz="1800" dirty="0">
                <a:solidFill>
                  <a:prstClr val="black"/>
                </a:solidFill>
                <a:latin typeface="FIGC - Azzurri" panose="00000500000000000000" pitchFamily="50" charset="0"/>
                <a:ea typeface="Times New Roman" panose="02020603050405020304" pitchFamily="18" charset="0"/>
              </a:rPr>
              <a:t> andrà </a:t>
            </a:r>
            <a:r>
              <a:rPr lang="it-IT" sz="1800" b="1" dirty="0">
                <a:solidFill>
                  <a:schemeClr val="bg1">
                    <a:lumMod val="50000"/>
                  </a:schemeClr>
                </a:solidFill>
                <a:latin typeface="FIGC - Azzurri" panose="00000500000000000000" pitchFamily="50" charset="0"/>
                <a:ea typeface="Times New Roman" panose="02020603050405020304" pitchFamily="18" charset="0"/>
              </a:rPr>
              <a:t>eventualmente adeguato </a:t>
            </a:r>
            <a:r>
              <a:rPr lang="it-IT" sz="1800" dirty="0">
                <a:solidFill>
                  <a:prstClr val="black"/>
                </a:solidFill>
                <a:latin typeface="FIGC - Azzurri" panose="00000500000000000000" pitchFamily="50" charset="0"/>
                <a:ea typeface="Times New Roman" panose="02020603050405020304" pitchFamily="18" charset="0"/>
              </a:rPr>
              <a:t>all’operazione e il </a:t>
            </a:r>
            <a:r>
              <a:rPr lang="it-IT" sz="1800" b="1" dirty="0">
                <a:solidFill>
                  <a:schemeClr val="bg1">
                    <a:lumMod val="50000"/>
                  </a:schemeClr>
                </a:solidFill>
                <a:latin typeface="FIGC - Azzurri" panose="00000500000000000000" pitchFamily="50" charset="0"/>
                <a:ea typeface="Times New Roman" panose="02020603050405020304" pitchFamily="18" charset="0"/>
              </a:rPr>
              <a:t>numero di matricola </a:t>
            </a:r>
            <a:r>
              <a:rPr lang="it-IT" sz="1800" dirty="0">
                <a:solidFill>
                  <a:prstClr val="black"/>
                </a:solidFill>
                <a:latin typeface="FIGC - Azzurri" panose="00000500000000000000" pitchFamily="50" charset="0"/>
                <a:ea typeface="Times New Roman" panose="02020603050405020304" pitchFamily="18" charset="0"/>
              </a:rPr>
              <a:t>della Società risultante dalla fusione sarà un </a:t>
            </a:r>
            <a:r>
              <a:rPr lang="it-IT" sz="1800" b="1" dirty="0">
                <a:solidFill>
                  <a:schemeClr val="bg1">
                    <a:lumMod val="50000"/>
                  </a:schemeClr>
                </a:solidFill>
                <a:latin typeface="FIGC - Azzurri" panose="00000500000000000000" pitchFamily="50" charset="0"/>
                <a:ea typeface="Times New Roman" panose="02020603050405020304" pitchFamily="18" charset="0"/>
              </a:rPr>
              <a:t>nuovo numero</a:t>
            </a:r>
            <a:r>
              <a:rPr lang="it-IT" b="1" dirty="0">
                <a:solidFill>
                  <a:schemeClr val="bg1">
                    <a:lumMod val="50000"/>
                  </a:schemeClr>
                </a:solidFill>
                <a:latin typeface="FIGC - Azzurri" panose="00000500000000000000" pitchFamily="50" charset="0"/>
              </a:rPr>
              <a:t>.</a:t>
            </a:r>
          </a:p>
          <a:p>
            <a:pPr algn="just"/>
            <a:endParaRPr lang="it-IT" sz="300" dirty="0">
              <a:solidFill>
                <a:srgbClr val="FF0000"/>
              </a:solidFill>
              <a:latin typeface="FIGC - Azzurri" panose="00000500000000000000" pitchFamily="50" charset="0"/>
              <a:ea typeface="Times New Roman" panose="02020603050405020304" pitchFamily="18" charset="0"/>
            </a:endParaRPr>
          </a:p>
          <a:p>
            <a:pPr algn="just"/>
            <a:r>
              <a:rPr lang="it-IT" sz="1800" dirty="0">
                <a:solidFill>
                  <a:prstClr val="black"/>
                </a:solidFill>
                <a:latin typeface="FIGC - Azzurri" panose="00000500000000000000" pitchFamily="50" charset="0"/>
                <a:ea typeface="Times New Roman" panose="02020603050405020304" pitchFamily="18" charset="0"/>
              </a:rPr>
              <a:t>In caso di </a:t>
            </a:r>
            <a:r>
              <a:rPr lang="it-IT" sz="1800" b="1" dirty="0">
                <a:solidFill>
                  <a:schemeClr val="bg1">
                    <a:lumMod val="50000"/>
                  </a:schemeClr>
                </a:solidFill>
                <a:latin typeface="FIGC - Azzurri" panose="00000500000000000000" pitchFamily="50" charset="0"/>
                <a:ea typeface="Times New Roman" panose="02020603050405020304" pitchFamily="18" charset="0"/>
              </a:rPr>
              <a:t>fusione in senso stretto</a:t>
            </a:r>
            <a:r>
              <a:rPr lang="it-IT" sz="1800" dirty="0">
                <a:solidFill>
                  <a:prstClr val="black"/>
                </a:solidFill>
                <a:latin typeface="FIGC - Azzurri" panose="00000500000000000000" pitchFamily="50" charset="0"/>
                <a:ea typeface="Times New Roman" panose="02020603050405020304" pitchFamily="18" charset="0"/>
              </a:rPr>
              <a:t>, </a:t>
            </a:r>
            <a:r>
              <a:rPr lang="it-IT" sz="1800" b="1" dirty="0">
                <a:solidFill>
                  <a:schemeClr val="bg1">
                    <a:lumMod val="50000"/>
                  </a:schemeClr>
                </a:solidFill>
                <a:latin typeface="FIGC - Azzurri" panose="00000500000000000000" pitchFamily="50" charset="0"/>
                <a:ea typeface="Times New Roman" panose="02020603050405020304" pitchFamily="18" charset="0"/>
              </a:rPr>
              <a:t>l’atto costitutivo </a:t>
            </a:r>
            <a:r>
              <a:rPr lang="it-IT" sz="1800" dirty="0">
                <a:solidFill>
                  <a:prstClr val="black"/>
                </a:solidFill>
                <a:latin typeface="FIGC - Azzurri" panose="00000500000000000000" pitchFamily="50" charset="0"/>
                <a:ea typeface="Times New Roman" panose="02020603050405020304" pitchFamily="18" charset="0"/>
              </a:rPr>
              <a:t>della nuova Società coinciderà con </a:t>
            </a:r>
            <a:r>
              <a:rPr lang="it-IT" sz="1800" b="1" dirty="0">
                <a:solidFill>
                  <a:schemeClr val="bg1">
                    <a:lumMod val="50000"/>
                  </a:schemeClr>
                </a:solidFill>
                <a:latin typeface="FIGC - Azzurri" panose="00000500000000000000" pitchFamily="50" charset="0"/>
                <a:ea typeface="Times New Roman" panose="02020603050405020304" pitchFamily="18" charset="0"/>
              </a:rPr>
              <a:t>l’atto di fusione</a:t>
            </a:r>
            <a:r>
              <a:rPr lang="it-IT" sz="1800" dirty="0">
                <a:solidFill>
                  <a:prstClr val="black"/>
                </a:solidFill>
                <a:latin typeface="FIGC - Azzurri" panose="00000500000000000000" pitchFamily="50" charset="0"/>
                <a:ea typeface="Times New Roman" panose="02020603050405020304" pitchFamily="18" charset="0"/>
              </a:rPr>
              <a:t>, lo </a:t>
            </a:r>
            <a:r>
              <a:rPr lang="it-IT" sz="1800" b="1" dirty="0">
                <a:solidFill>
                  <a:schemeClr val="bg1">
                    <a:lumMod val="50000"/>
                  </a:schemeClr>
                </a:solidFill>
                <a:latin typeface="FIGC - Azzurri" panose="00000500000000000000" pitchFamily="50" charset="0"/>
                <a:ea typeface="Times New Roman" panose="02020603050405020304" pitchFamily="18" charset="0"/>
              </a:rPr>
              <a:t>statuto</a:t>
            </a:r>
            <a:r>
              <a:rPr lang="it-IT" sz="1800" dirty="0">
                <a:solidFill>
                  <a:prstClr val="black"/>
                </a:solidFill>
                <a:latin typeface="FIGC - Azzurri" panose="00000500000000000000" pitchFamily="50" charset="0"/>
                <a:ea typeface="Times New Roman" panose="02020603050405020304" pitchFamily="18" charset="0"/>
              </a:rPr>
              <a:t> sarà un documento </a:t>
            </a:r>
            <a:r>
              <a:rPr lang="it-IT" sz="1800" b="1" dirty="0">
                <a:solidFill>
                  <a:schemeClr val="bg1">
                    <a:lumMod val="50000"/>
                  </a:schemeClr>
                </a:solidFill>
                <a:latin typeface="FIGC - Azzurri" panose="00000500000000000000" pitchFamily="50" charset="0"/>
                <a:ea typeface="Times New Roman" panose="02020603050405020304" pitchFamily="18" charset="0"/>
              </a:rPr>
              <a:t>distinto</a:t>
            </a:r>
            <a:r>
              <a:rPr lang="it-IT" sz="1800" dirty="0">
                <a:solidFill>
                  <a:prstClr val="black"/>
                </a:solidFill>
                <a:latin typeface="FIGC - Azzurri" panose="00000500000000000000" pitchFamily="50" charset="0"/>
                <a:ea typeface="Times New Roman" panose="02020603050405020304" pitchFamily="18" charset="0"/>
              </a:rPr>
              <a:t> all’operazione e il </a:t>
            </a:r>
            <a:r>
              <a:rPr lang="it-IT" sz="1800" b="1" dirty="0">
                <a:solidFill>
                  <a:schemeClr val="bg1">
                    <a:lumMod val="50000"/>
                  </a:schemeClr>
                </a:solidFill>
                <a:latin typeface="FIGC - Azzurri" panose="00000500000000000000" pitchFamily="50" charset="0"/>
                <a:ea typeface="Times New Roman" panose="02020603050405020304" pitchFamily="18" charset="0"/>
              </a:rPr>
              <a:t>numero di matricola</a:t>
            </a:r>
            <a:r>
              <a:rPr lang="it-IT" sz="1800" dirty="0">
                <a:solidFill>
                  <a:srgbClr val="FF0000"/>
                </a:solidFill>
                <a:latin typeface="FIGC - Azzurri" panose="00000500000000000000" pitchFamily="50" charset="0"/>
                <a:ea typeface="Times New Roman" panose="02020603050405020304" pitchFamily="18" charset="0"/>
              </a:rPr>
              <a:t> </a:t>
            </a:r>
            <a:r>
              <a:rPr lang="it-IT" sz="1800" dirty="0">
                <a:solidFill>
                  <a:prstClr val="black"/>
                </a:solidFill>
                <a:latin typeface="FIGC - Azzurri" panose="00000500000000000000" pitchFamily="50" charset="0"/>
                <a:ea typeface="Times New Roman" panose="02020603050405020304" pitchFamily="18" charset="0"/>
              </a:rPr>
              <a:t>della Società risultante dalla fusione sarà un </a:t>
            </a:r>
            <a:r>
              <a:rPr lang="it-IT" sz="1800" b="1" dirty="0">
                <a:solidFill>
                  <a:schemeClr val="bg1">
                    <a:lumMod val="50000"/>
                  </a:schemeClr>
                </a:solidFill>
                <a:latin typeface="FIGC - Azzurri" panose="00000500000000000000" pitchFamily="50" charset="0"/>
                <a:ea typeface="Times New Roman" panose="02020603050405020304" pitchFamily="18" charset="0"/>
              </a:rPr>
              <a:t>nuovo numero</a:t>
            </a:r>
            <a:r>
              <a:rPr lang="it-IT" sz="1800" dirty="0">
                <a:solidFill>
                  <a:prstClr val="black"/>
                </a:solidFill>
                <a:latin typeface="FIGC - Azzurri" panose="00000500000000000000" pitchFamily="50" charset="0"/>
                <a:ea typeface="Times New Roman" panose="02020603050405020304" pitchFamily="18" charset="0"/>
              </a:rPr>
              <a:t>.</a:t>
            </a:r>
            <a:endParaRPr lang="it-IT" dirty="0">
              <a:solidFill>
                <a:prstClr val="black"/>
              </a:solidFill>
              <a:latin typeface="FIGC - Azzurri" panose="00000500000000000000" pitchFamily="50" charset="0"/>
              <a:ea typeface="Times New Roman" panose="02020603050405020304" pitchFamily="18" charset="0"/>
            </a:endParaRPr>
          </a:p>
        </p:txBody>
      </p:sp>
      <p:cxnSp>
        <p:nvCxnSpPr>
          <p:cNvPr id="5" name="Connettore diritto 4"/>
          <p:cNvCxnSpPr/>
          <p:nvPr/>
        </p:nvCxnSpPr>
        <p:spPr>
          <a:xfrm>
            <a:off x="0" y="1042607"/>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p:cNvCxnSpPr/>
          <p:nvPr/>
        </p:nvCxnSpPr>
        <p:spPr>
          <a:xfrm>
            <a:off x="0" y="1150367"/>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7885609" y="1053279"/>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9941485" y="1134799"/>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Figura a mano libera 1"/>
          <p:cNvSpPr/>
          <p:nvPr/>
        </p:nvSpPr>
        <p:spPr>
          <a:xfrm>
            <a:off x="607444" y="1376413"/>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a:p>
        </p:txBody>
      </p:sp>
      <p:sp>
        <p:nvSpPr>
          <p:cNvPr id="10" name="Figura a mano libera 9"/>
          <p:cNvSpPr/>
          <p:nvPr/>
        </p:nvSpPr>
        <p:spPr>
          <a:xfrm>
            <a:off x="607444" y="173066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sp>
        <p:nvSpPr>
          <p:cNvPr id="11" name="Figura a mano libera 10"/>
          <p:cNvSpPr/>
          <p:nvPr/>
        </p:nvSpPr>
        <p:spPr>
          <a:xfrm>
            <a:off x="607444" y="231199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it-IT"/>
          </a:p>
        </p:txBody>
      </p:sp>
      <p:sp>
        <p:nvSpPr>
          <p:cNvPr id="12" name="Figura a mano libera 11"/>
          <p:cNvSpPr/>
          <p:nvPr/>
        </p:nvSpPr>
        <p:spPr>
          <a:xfrm>
            <a:off x="605390" y="3221033"/>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13" name="Figura a mano libera 12"/>
          <p:cNvSpPr/>
          <p:nvPr/>
        </p:nvSpPr>
        <p:spPr>
          <a:xfrm>
            <a:off x="608402" y="3814590"/>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it-IT"/>
          </a:p>
        </p:txBody>
      </p:sp>
      <p:sp>
        <p:nvSpPr>
          <p:cNvPr id="14" name="Figura a mano libera 13"/>
          <p:cNvSpPr/>
          <p:nvPr/>
        </p:nvSpPr>
        <p:spPr>
          <a:xfrm>
            <a:off x="605390" y="4672962"/>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4" name="Figura a mano libera 13">
            <a:extLst>
              <a:ext uri="{FF2B5EF4-FFF2-40B4-BE49-F238E27FC236}">
                <a16:creationId xmlns:a16="http://schemas.microsoft.com/office/drawing/2014/main" id="{5389DCFD-872C-96B6-189A-11C60B89F794}"/>
              </a:ext>
            </a:extLst>
          </p:cNvPr>
          <p:cNvSpPr/>
          <p:nvPr/>
        </p:nvSpPr>
        <p:spPr>
          <a:xfrm>
            <a:off x="605390" y="5531683"/>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4129843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136848" y="299852"/>
            <a:ext cx="7622745" cy="584775"/>
          </a:xfrm>
          <a:prstGeom prst="rect">
            <a:avLst/>
          </a:prstGeom>
          <a:noFill/>
        </p:spPr>
        <p:txBody>
          <a:bodyPr wrap="square" rtlCol="0">
            <a:spAutoFit/>
          </a:bodyPr>
          <a:lstStyle/>
          <a:p>
            <a:pPr algn="ctr"/>
            <a:r>
              <a:rPr lang="it-IT" sz="3200" b="1" dirty="0">
                <a:latin typeface="FIGC - Azzurri" panose="00000500000000000000" pitchFamily="50" charset="0"/>
              </a:rPr>
              <a:t>SOCIETÀ SPORTIVE</a:t>
            </a:r>
          </a:p>
        </p:txBody>
      </p:sp>
      <p:sp>
        <p:nvSpPr>
          <p:cNvPr id="28" name="CasellaDiTesto 27">
            <a:extLst>
              <a:ext uri="{FF2B5EF4-FFF2-40B4-BE49-F238E27FC236}">
                <a16:creationId xmlns:a16="http://schemas.microsoft.com/office/drawing/2014/main" id="{63A9621D-025D-4235-9308-C2CC9E0F4973}"/>
              </a:ext>
            </a:extLst>
          </p:cNvPr>
          <p:cNvSpPr txBox="1"/>
          <p:nvPr/>
        </p:nvSpPr>
        <p:spPr>
          <a:xfrm>
            <a:off x="295833" y="2419943"/>
            <a:ext cx="9882640" cy="1015663"/>
          </a:xfrm>
          <a:prstGeom prst="rect">
            <a:avLst/>
          </a:prstGeom>
          <a:noFill/>
        </p:spPr>
        <p:txBody>
          <a:bodyPr wrap="square" rtlCol="0" anchor="ctr">
            <a:spAutoFit/>
          </a:bodyPr>
          <a:lstStyle/>
          <a:p>
            <a:pPr algn="just"/>
            <a:r>
              <a:rPr lang="it-IT" sz="2000" i="1" dirty="0">
                <a:latin typeface="FIGC - Azzurri" panose="00000500000000000000" pitchFamily="50" charset="0"/>
              </a:rPr>
              <a:t>«Con il termine “</a:t>
            </a:r>
            <a:r>
              <a:rPr lang="it-IT" sz="2000" b="1" i="1" dirty="0">
                <a:latin typeface="FIGC - Azzurri" panose="00000500000000000000" pitchFamily="50" charset="0"/>
              </a:rPr>
              <a:t>Società</a:t>
            </a:r>
            <a:r>
              <a:rPr lang="it-IT" sz="2000" i="1" dirty="0">
                <a:latin typeface="FIGC - Azzurri" panose="00000500000000000000" pitchFamily="50" charset="0"/>
              </a:rPr>
              <a:t>” si indicano </a:t>
            </a:r>
            <a:r>
              <a:rPr lang="it-IT" sz="2000" b="1" i="1" dirty="0">
                <a:latin typeface="FIGC - Azzurri" panose="00000500000000000000" pitchFamily="50" charset="0"/>
              </a:rPr>
              <a:t>tutti</a:t>
            </a:r>
            <a:r>
              <a:rPr lang="it-IT" sz="2000" i="1" dirty="0">
                <a:latin typeface="FIGC - Azzurri" panose="00000500000000000000" pitchFamily="50" charset="0"/>
              </a:rPr>
              <a:t> gli enti a struttura associativa che, indipendentemente dalla forma giuridica adottata, svolgono l'attività sportiva del giuoco del calcio.» </a:t>
            </a:r>
            <a:endParaRPr lang="it-IT" sz="2000" i="1" dirty="0">
              <a:solidFill>
                <a:prstClr val="black"/>
              </a:solidFill>
              <a:latin typeface="FIGC - Azzurri" panose="00000500000000000000" pitchFamily="50" charset="0"/>
              <a:ea typeface="Times New Roman" panose="02020603050405020304" pitchFamily="18" charset="0"/>
            </a:endParaRPr>
          </a:p>
        </p:txBody>
      </p:sp>
      <p:sp>
        <p:nvSpPr>
          <p:cNvPr id="12" name="CasellaDiTesto 11">
            <a:extLst>
              <a:ext uri="{FF2B5EF4-FFF2-40B4-BE49-F238E27FC236}">
                <a16:creationId xmlns:a16="http://schemas.microsoft.com/office/drawing/2014/main" id="{63A9621D-025D-4235-9308-C2CC9E0F4973}"/>
              </a:ext>
            </a:extLst>
          </p:cNvPr>
          <p:cNvSpPr txBox="1"/>
          <p:nvPr/>
        </p:nvSpPr>
        <p:spPr>
          <a:xfrm>
            <a:off x="231178" y="4486996"/>
            <a:ext cx="8111574" cy="1015663"/>
          </a:xfrm>
          <a:prstGeom prst="rect">
            <a:avLst/>
          </a:prstGeom>
          <a:noFill/>
        </p:spPr>
        <p:txBody>
          <a:bodyPr wrap="square" rtlCol="0" anchor="ctr">
            <a:spAutoFit/>
          </a:bodyPr>
          <a:lstStyle/>
          <a:p>
            <a:pPr marL="342900" indent="-342900" algn="just">
              <a:buClr>
                <a:schemeClr val="tx1"/>
              </a:buClr>
              <a:buFont typeface="Arial" panose="020B0604020202020204" pitchFamily="34" charset="0"/>
              <a:buChar char="•"/>
            </a:pPr>
            <a:endParaRPr lang="it-IT" sz="2000" b="1" i="1" dirty="0">
              <a:latin typeface="FIGC - Azzurri" panose="00000500000000000000" pitchFamily="50" charset="0"/>
              <a:ea typeface="Times New Roman" panose="02020603050405020304" pitchFamily="18" charset="0"/>
            </a:endParaRPr>
          </a:p>
          <a:p>
            <a:pPr marL="342900" indent="-342900" algn="just">
              <a:buClr>
                <a:schemeClr val="tx1"/>
              </a:buClr>
              <a:buFont typeface="Arial" panose="020B0604020202020204" pitchFamily="34" charset="0"/>
              <a:buChar char="•"/>
            </a:pPr>
            <a:r>
              <a:rPr lang="it-IT" sz="2000" b="1" i="1" dirty="0" err="1">
                <a:latin typeface="FIGC - Azzurri" panose="00000500000000000000" pitchFamily="50" charset="0"/>
                <a:ea typeface="Times New Roman" panose="02020603050405020304" pitchFamily="18" charset="0"/>
              </a:rPr>
              <a:t>A.S.D</a:t>
            </a:r>
            <a:r>
              <a:rPr lang="it-IT" sz="2000" i="1" dirty="0" err="1">
                <a:latin typeface="FIGC - Azzurri" panose="00000500000000000000" pitchFamily="50" charset="0"/>
                <a:ea typeface="Times New Roman" panose="02020603050405020304" pitchFamily="18" charset="0"/>
              </a:rPr>
              <a:t>.</a:t>
            </a:r>
            <a:r>
              <a:rPr lang="it-IT" sz="2000" i="1" dirty="0">
                <a:solidFill>
                  <a:prstClr val="black"/>
                </a:solidFill>
                <a:latin typeface="FIGC - Azzurri" panose="00000500000000000000" pitchFamily="50" charset="0"/>
                <a:ea typeface="Times New Roman" panose="02020603050405020304" pitchFamily="18" charset="0"/>
              </a:rPr>
              <a:t> (Associazione Sportiva Dilettantistica)</a:t>
            </a:r>
          </a:p>
          <a:p>
            <a:pPr marL="342900" indent="-342900" algn="just">
              <a:buClr>
                <a:schemeClr val="tx1"/>
              </a:buClr>
              <a:buFont typeface="Arial" panose="020B0604020202020204" pitchFamily="34" charset="0"/>
              <a:buChar char="•"/>
            </a:pPr>
            <a:r>
              <a:rPr lang="it-IT" sz="2000" b="1" i="1" dirty="0">
                <a:latin typeface="FIGC - Azzurri" panose="00000500000000000000" pitchFamily="50" charset="0"/>
                <a:ea typeface="Times New Roman" panose="02020603050405020304" pitchFamily="18" charset="0"/>
              </a:rPr>
              <a:t>S.S.D.</a:t>
            </a:r>
            <a:r>
              <a:rPr lang="it-IT" sz="2000" i="1" dirty="0">
                <a:solidFill>
                  <a:prstClr val="black"/>
                </a:solidFill>
                <a:latin typeface="FIGC - Azzurri" panose="00000500000000000000" pitchFamily="50" charset="0"/>
                <a:ea typeface="Times New Roman" panose="02020603050405020304" pitchFamily="18" charset="0"/>
              </a:rPr>
              <a:t> (Società Sportiva Dilettantistica)</a:t>
            </a:r>
          </a:p>
        </p:txBody>
      </p:sp>
      <p:sp>
        <p:nvSpPr>
          <p:cNvPr id="2" name="Rettangolo 1"/>
          <p:cNvSpPr/>
          <p:nvPr/>
        </p:nvSpPr>
        <p:spPr>
          <a:xfrm>
            <a:off x="231178" y="2280495"/>
            <a:ext cx="11418193" cy="1420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13708D13-4AAF-4929-A790-2AA0E9192B9A}"/>
              </a:ext>
            </a:extLst>
          </p:cNvPr>
          <p:cNvSpPr txBox="1"/>
          <p:nvPr/>
        </p:nvSpPr>
        <p:spPr>
          <a:xfrm>
            <a:off x="580222" y="1940946"/>
            <a:ext cx="2180030" cy="400110"/>
          </a:xfrm>
          <a:prstGeom prst="rect">
            <a:avLst/>
          </a:prstGeom>
          <a:solidFill>
            <a:srgbClr val="5B9BD5">
              <a:lumMod val="40000"/>
              <a:lumOff val="60000"/>
            </a:srgbClr>
          </a:solidFill>
          <a:ln w="28575">
            <a:solidFill>
              <a:srgbClr val="FFC00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ART. 14 N.O.I.F</a:t>
            </a:r>
            <a:r>
              <a:rPr kumimoji="0" lang="it-IT" sz="1800" b="1" i="0" u="none" strike="noStrike" kern="0" cap="none" spc="0" normalizeH="0" baseline="0" noProof="0" dirty="0">
                <a:ln>
                  <a:noFill/>
                </a:ln>
                <a:solidFill>
                  <a:prstClr val="black"/>
                </a:solidFill>
                <a:effectLst/>
                <a:uLnTx/>
                <a:uFillTx/>
                <a:latin typeface="FIGC - Azzurri" panose="00000500000000000000" pitchFamily="50" charset="0"/>
              </a:rPr>
              <a:t>.</a:t>
            </a:r>
          </a:p>
        </p:txBody>
      </p:sp>
      <p:sp>
        <p:nvSpPr>
          <p:cNvPr id="11" name="Rettangolo 10"/>
          <p:cNvSpPr/>
          <p:nvPr/>
        </p:nvSpPr>
        <p:spPr>
          <a:xfrm>
            <a:off x="219034" y="4467616"/>
            <a:ext cx="11418193" cy="1275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13708D13-4AAF-4929-A790-2AA0E9192B9A}"/>
              </a:ext>
            </a:extLst>
          </p:cNvPr>
          <p:cNvSpPr txBox="1"/>
          <p:nvPr/>
        </p:nvSpPr>
        <p:spPr>
          <a:xfrm>
            <a:off x="361151" y="3901884"/>
            <a:ext cx="9249207" cy="707886"/>
          </a:xfrm>
          <a:prstGeom prst="rect">
            <a:avLst/>
          </a:prstGeom>
          <a:solidFill>
            <a:srgbClr val="5B9BD5">
              <a:lumMod val="40000"/>
              <a:lumOff val="60000"/>
            </a:srgbClr>
          </a:solidFill>
          <a:ln w="28575">
            <a:solidFill>
              <a:srgbClr val="FFC000"/>
            </a:solidFill>
          </a:ln>
        </p:spPr>
        <p:txBody>
          <a:bodyPr wrap="square" rtlCol="0" anchor="ctr">
            <a:spAutoFit/>
          </a:bodyPr>
          <a:lstStyle/>
          <a:p>
            <a:pPr lvl="0" algn="just">
              <a:defRPr/>
            </a:pPr>
            <a:r>
              <a:rPr lang="it-IT" sz="2000" b="1" kern="0" dirty="0">
                <a:solidFill>
                  <a:prstClr val="black"/>
                </a:solidFill>
                <a:latin typeface="FIGC - Azzurri" panose="00000500000000000000" pitchFamily="50" charset="0"/>
              </a:rPr>
              <a:t>SOGGETTI GIURIDICI SVOLGENTI ATTIVITA’ SPORTIVA DILETTANTISTICA (art. 90, comma 17, L. 289/2002 – art. 6 D. </a:t>
            </a:r>
            <a:r>
              <a:rPr lang="it-IT" sz="2000" b="1" kern="0" dirty="0" err="1">
                <a:solidFill>
                  <a:prstClr val="black"/>
                </a:solidFill>
                <a:latin typeface="FIGC - Azzurri" panose="00000500000000000000" pitchFamily="50" charset="0"/>
              </a:rPr>
              <a:t>Lgs</a:t>
            </a:r>
            <a:r>
              <a:rPr lang="it-IT" sz="2000" b="1" kern="0" dirty="0">
                <a:solidFill>
                  <a:prstClr val="black"/>
                </a:solidFill>
                <a:latin typeface="FIGC - Azzurri" panose="00000500000000000000" pitchFamily="50" charset="0"/>
              </a:rPr>
              <a:t>. 36/2021)</a:t>
            </a:r>
          </a:p>
        </p:txBody>
      </p:sp>
      <p:cxnSp>
        <p:nvCxnSpPr>
          <p:cNvPr id="6" name="Connettore diritto 5"/>
          <p:cNvCxnSpPr/>
          <p:nvPr/>
        </p:nvCxnSpPr>
        <p:spPr>
          <a:xfrm>
            <a:off x="0" y="1085606"/>
            <a:ext cx="4286965" cy="21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6635" y="1230831"/>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9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48965" y="247069"/>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 </a:t>
            </a:r>
          </a:p>
          <a:p>
            <a:pPr algn="ctr"/>
            <a:r>
              <a:rPr lang="it-IT" b="1" dirty="0">
                <a:latin typeface="FIGC - Azzurri" panose="00000500000000000000" pitchFamily="50" charset="0"/>
              </a:rPr>
              <a:t>PER INCORPORAZIONE E IN SENSO STRETTO</a:t>
            </a:r>
          </a:p>
        </p:txBody>
      </p:sp>
      <p:cxnSp>
        <p:nvCxnSpPr>
          <p:cNvPr id="8" name="Connettore diritto 7"/>
          <p:cNvCxnSpPr/>
          <p:nvPr/>
        </p:nvCxnSpPr>
        <p:spPr>
          <a:xfrm>
            <a:off x="6635" y="1229306"/>
            <a:ext cx="4286965" cy="213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6635" y="1329506"/>
            <a:ext cx="2231089" cy="1556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ma 1"/>
          <p:cNvGraphicFramePr/>
          <p:nvPr>
            <p:extLst>
              <p:ext uri="{D42A27DB-BD31-4B8C-83A1-F6EECF244321}">
                <p14:modId xmlns:p14="http://schemas.microsoft.com/office/powerpoint/2010/main" val="974487369"/>
              </p:ext>
            </p:extLst>
          </p:nvPr>
        </p:nvGraphicFramePr>
        <p:xfrm>
          <a:off x="2231089" y="13711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87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95124" y="318531"/>
            <a:ext cx="10418618" cy="523220"/>
          </a:xfrm>
          <a:prstGeom prst="rect">
            <a:avLst/>
          </a:prstGeom>
          <a:noFill/>
        </p:spPr>
        <p:txBody>
          <a:bodyPr wrap="square" rtlCol="0">
            <a:spAutoFit/>
          </a:bodyPr>
          <a:lstStyle/>
          <a:p>
            <a:pPr algn="ctr"/>
            <a:r>
              <a:rPr lang="it-IT" sz="2800" b="1" dirty="0">
                <a:latin typeface="FIGC - Azzurri" panose="00000500000000000000" pitchFamily="50" charset="0"/>
              </a:rPr>
              <a:t>FUSIONI TRA A.S.D. E S.S.D : POSSIBILI?</a:t>
            </a:r>
          </a:p>
        </p:txBody>
      </p:sp>
      <p:graphicFrame>
        <p:nvGraphicFramePr>
          <p:cNvPr id="2" name="Diagramma 1"/>
          <p:cNvGraphicFramePr/>
          <p:nvPr>
            <p:extLst>
              <p:ext uri="{D42A27DB-BD31-4B8C-83A1-F6EECF244321}">
                <p14:modId xmlns:p14="http://schemas.microsoft.com/office/powerpoint/2010/main" val="1395607586"/>
              </p:ext>
            </p:extLst>
          </p:nvPr>
        </p:nvGraphicFramePr>
        <p:xfrm>
          <a:off x="2050473" y="8846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372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90098" y="41400"/>
            <a:ext cx="9873672" cy="892552"/>
          </a:xfrm>
          <a:prstGeom prst="rect">
            <a:avLst/>
          </a:prstGeom>
          <a:noFill/>
        </p:spPr>
        <p:txBody>
          <a:bodyPr wrap="square" rtlCol="0">
            <a:spAutoFit/>
          </a:bodyPr>
          <a:lstStyle/>
          <a:p>
            <a:pPr algn="ctr"/>
            <a:r>
              <a:rPr lang="it-IT" sz="3200" b="1" dirty="0">
                <a:latin typeface="FIGC - Azzurri" panose="00000500000000000000" pitchFamily="50" charset="0"/>
              </a:rPr>
              <a:t>SCISSIONI (ART. 20 N.O.I.F.) </a:t>
            </a:r>
            <a:r>
              <a:rPr lang="it-IT" sz="2000" b="1" dirty="0">
                <a:latin typeface="FIGC - Azzurri" panose="00000500000000000000" pitchFamily="50" charset="0"/>
              </a:rPr>
              <a:t>-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graphicFrame>
        <p:nvGraphicFramePr>
          <p:cNvPr id="8" name="Tabella 7"/>
          <p:cNvGraphicFramePr>
            <a:graphicFrameLocks noGrp="1"/>
          </p:cNvGraphicFramePr>
          <p:nvPr>
            <p:extLst>
              <p:ext uri="{D42A27DB-BD31-4B8C-83A1-F6EECF244321}">
                <p14:modId xmlns:p14="http://schemas.microsoft.com/office/powerpoint/2010/main" val="1574548621"/>
              </p:ext>
            </p:extLst>
          </p:nvPr>
        </p:nvGraphicFramePr>
        <p:xfrm>
          <a:off x="263770" y="1341030"/>
          <a:ext cx="11659289" cy="4611564"/>
        </p:xfrm>
        <a:graphic>
          <a:graphicData uri="http://schemas.openxmlformats.org/drawingml/2006/table">
            <a:tbl>
              <a:tblPr>
                <a:tableStyleId>{073A0DAA-6AF3-43AB-8588-CEC1D06C72B9}</a:tableStyleId>
              </a:tblPr>
              <a:tblGrid>
                <a:gridCol w="4220307">
                  <a:extLst>
                    <a:ext uri="{9D8B030D-6E8A-4147-A177-3AD203B41FA5}">
                      <a16:colId xmlns:a16="http://schemas.microsoft.com/office/drawing/2014/main" val="941241387"/>
                    </a:ext>
                  </a:extLst>
                </a:gridCol>
                <a:gridCol w="3815861">
                  <a:extLst>
                    <a:ext uri="{9D8B030D-6E8A-4147-A177-3AD203B41FA5}">
                      <a16:colId xmlns:a16="http://schemas.microsoft.com/office/drawing/2014/main" val="2307641030"/>
                    </a:ext>
                  </a:extLst>
                </a:gridCol>
                <a:gridCol w="3623121">
                  <a:extLst>
                    <a:ext uri="{9D8B030D-6E8A-4147-A177-3AD203B41FA5}">
                      <a16:colId xmlns:a16="http://schemas.microsoft.com/office/drawing/2014/main" val="133764030"/>
                    </a:ext>
                  </a:extLst>
                </a:gridCol>
              </a:tblGrid>
              <a:tr h="380892">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u="none" strike="noStrike" dirty="0">
                          <a:solidFill>
                            <a:schemeClr val="bg1"/>
                          </a:solidFill>
                          <a:effectLst/>
                          <a:latin typeface="FIGC - Azzurri" panose="00000500000000000000" pitchFamily="50" charset="0"/>
                        </a:rPr>
                        <a:t>A.S.D. con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27756998"/>
                  </a:ext>
                </a:extLst>
              </a:tr>
              <a:tr h="308759">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scissione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scissione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scissione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350267"/>
                  </a:ext>
                </a:extLst>
              </a:tr>
              <a:tr h="121128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a:t>
                      </a:r>
                      <a:r>
                        <a:rPr lang="it-IT" sz="1400" u="none" strike="noStrike" baseline="0" dirty="0">
                          <a:effectLst/>
                          <a:latin typeface="FIGC - Azzurri" panose="00000500000000000000" pitchFamily="50" charset="0"/>
                        </a:rPr>
                        <a:t> di scissione </a:t>
                      </a:r>
                      <a:r>
                        <a:rPr lang="it-IT" sz="1400" b="1" u="none" strike="noStrike" baseline="0" dirty="0">
                          <a:solidFill>
                            <a:srgbClr val="002060"/>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scissione </a:t>
                      </a:r>
                      <a:r>
                        <a:rPr lang="it-IT" sz="1400" b="1" u="none" strike="noStrike" baseline="0" dirty="0">
                          <a:solidFill>
                            <a:srgbClr val="002060"/>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a:t>
                      </a:r>
                      <a:r>
                        <a:rPr lang="it-IT" sz="1400" u="none" strike="noStrike" baseline="0" dirty="0">
                          <a:effectLst/>
                          <a:latin typeface="FIGC - Azzurri" panose="00000500000000000000" pitchFamily="50" charset="0"/>
                        </a:rPr>
                        <a:t> di scissione </a:t>
                      </a:r>
                      <a:r>
                        <a:rPr lang="it-IT" sz="1400" b="1" u="none" strike="noStrike" baseline="0" dirty="0">
                          <a:solidFill>
                            <a:srgbClr val="002060"/>
                          </a:solidFill>
                          <a:effectLst/>
                          <a:latin typeface="FIGC - Azzurri" panose="00000500000000000000" pitchFamily="50" charset="0"/>
                        </a:rPr>
                        <a:t>in scrittura privata non autenticata dal notaio</a:t>
                      </a:r>
                      <a:r>
                        <a:rPr lang="it-IT" sz="1400" u="none" strike="noStrike" baseline="0" dirty="0">
                          <a:solidFill>
                            <a:srgbClr val="00206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p>
                      <a:pPr algn="ctr" fontAlgn="b"/>
                      <a:r>
                        <a:rPr lang="it-IT" sz="1400" i="1" u="sng" strike="noStrike" baseline="0" dirty="0">
                          <a:effectLst/>
                          <a:latin typeface="FIGC - Azzurri" panose="00000500000000000000" pitchFamily="50" charset="0"/>
                        </a:rPr>
                        <a:t>o  in alternativa</a:t>
                      </a:r>
                    </a:p>
                    <a:p>
                      <a:pPr algn="ctr" fontAlgn="b"/>
                      <a:r>
                        <a:rPr lang="it-IT" sz="1400" u="none" strike="noStrike" baseline="0" dirty="0">
                          <a:effectLst/>
                          <a:latin typeface="FIGC - Azzurri" panose="00000500000000000000" pitchFamily="50" charset="0"/>
                        </a:rPr>
                        <a:t>Atto di scissione </a:t>
                      </a:r>
                      <a:r>
                        <a:rPr lang="it-IT" sz="1400" b="1" u="none" strike="noStrike" baseline="0" dirty="0">
                          <a:solidFill>
                            <a:srgbClr val="002060"/>
                          </a:solidFill>
                          <a:effectLst/>
                          <a:latin typeface="FIGC - Azzurri" panose="00000500000000000000" pitchFamily="50" charset="0"/>
                        </a:rPr>
                        <a:t>in forma di atto pubblico (dal notaio)</a:t>
                      </a:r>
                      <a:r>
                        <a:rPr lang="it-IT" sz="1400"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a:t>
                      </a:r>
                      <a:r>
                        <a:rPr lang="it-IT" sz="1400" u="none" strike="noStrike" baseline="0" dirty="0">
                          <a:effectLst/>
                          <a:latin typeface="FIGC - Azzurri" panose="00000500000000000000" pitchFamily="50" charset="0"/>
                        </a:rPr>
                        <a:t> di scissione </a:t>
                      </a:r>
                      <a:r>
                        <a:rPr lang="it-IT" sz="1400" b="1" u="none" strike="noStrike" baseline="0" dirty="0">
                          <a:solidFill>
                            <a:srgbClr val="002060"/>
                          </a:solidFill>
                          <a:effectLst/>
                          <a:latin typeface="FIGC - Azzurri" panose="00000500000000000000" pitchFamily="50" charset="0"/>
                        </a:rPr>
                        <a:t>in scrittura privata non autenticata dal notaio</a:t>
                      </a:r>
                      <a:r>
                        <a:rPr lang="it-IT" sz="1400"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scissione </a:t>
                      </a:r>
                      <a:r>
                        <a:rPr lang="it-IT" sz="1400" b="1" u="none" strike="noStrike" baseline="0" dirty="0">
                          <a:solidFill>
                            <a:srgbClr val="002060"/>
                          </a:solidFill>
                          <a:effectLst/>
                          <a:latin typeface="FIGC - Azzurri" panose="00000500000000000000" pitchFamily="50" charset="0"/>
                        </a:rPr>
                        <a:t>in forma di atto pubblico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900997"/>
                  </a:ext>
                </a:extLst>
              </a:tr>
              <a:tr h="707325">
                <a:tc>
                  <a:txBody>
                    <a:bodyPr/>
                    <a:lstStyle/>
                    <a:p>
                      <a:pPr algn="ctr" fontAlgn="b"/>
                      <a:r>
                        <a:rPr lang="it-IT" sz="1400" u="none" strike="noStrike" dirty="0">
                          <a:effectLst/>
                          <a:latin typeface="FIGC - Azzurri" panose="00000500000000000000" pitchFamily="50" charset="0"/>
                        </a:rPr>
                        <a:t>Verbale/i assembleare/i deliberante/i l’approvazione del progetto di scissione </a:t>
                      </a:r>
                      <a:r>
                        <a:rPr lang="it-IT" sz="1400" b="1" u="none" strike="noStrike" dirty="0">
                          <a:solidFill>
                            <a:srgbClr val="002060"/>
                          </a:solidFill>
                          <a:effectLst/>
                          <a:latin typeface="FIGC - Azzurri" panose="00000500000000000000" pitchFamily="50" charset="0"/>
                        </a:rPr>
                        <a:t>in scrittura</a:t>
                      </a:r>
                      <a:r>
                        <a:rPr lang="it-IT" sz="1400" b="1" u="none" strike="noStrike" baseline="0" dirty="0">
                          <a:solidFill>
                            <a:srgbClr val="002060"/>
                          </a:solidFill>
                          <a:effectLst/>
                          <a:latin typeface="FIGC - Azzurri" panose="00000500000000000000" pitchFamily="50" charset="0"/>
                        </a:rPr>
                        <a:t> privata non autenticata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Verbale/i assembleare/i deliberante/i l’approvazione del progetto di scissione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Verbale/i assembleare/i deliberante/i l’approvazione del progetto di scissione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296930"/>
                  </a:ext>
                </a:extLst>
              </a:tr>
              <a:tr h="7079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a:t>
                      </a:r>
                      <a:r>
                        <a:rPr lang="it-IT" sz="1400" u="none" strike="noStrike" dirty="0">
                          <a:effectLst/>
                          <a:latin typeface="FIGC - Azzurri" panose="00000500000000000000" pitchFamily="50" charset="0"/>
                        </a:rPr>
                        <a:t>(</a:t>
                      </a:r>
                      <a:r>
                        <a:rPr lang="it-IT" sz="1400" u="none" strike="noStrike" dirty="0" err="1">
                          <a:effectLst/>
                          <a:latin typeface="FIGC - Azzurri" panose="00000500000000000000" pitchFamily="50" charset="0"/>
                        </a:rPr>
                        <a:t>rif.</a:t>
                      </a:r>
                      <a:r>
                        <a:rPr lang="it-IT" sz="1400" u="none" strike="noStrike" dirty="0">
                          <a:effectLst/>
                          <a:latin typeface="FIGC - Azzurri" panose="00000500000000000000" pitchFamily="50" charset="0"/>
                        </a:rPr>
                        <a:t> </a:t>
                      </a:r>
                      <a:r>
                        <a:rPr lang="it-IT" sz="1400" u="none" strike="noStrike" dirty="0" err="1">
                          <a:effectLst/>
                          <a:latin typeface="FIGC - Azzurri" panose="00000500000000000000" pitchFamily="50" charset="0"/>
                        </a:rPr>
                        <a:t>D.Lgs.</a:t>
                      </a:r>
                      <a:r>
                        <a:rPr lang="it-IT" sz="1400" u="none" strike="noStrike" dirty="0">
                          <a:effectLst/>
                          <a:latin typeface="FIGC - Azzurri" panose="00000500000000000000" pitchFamily="50" charset="0"/>
                        </a:rPr>
                        <a:t> 36/2021) </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della/e società che prosegue/</a:t>
                      </a:r>
                      <a:r>
                        <a:rPr kumimoji="0" lang="it-IT" sz="1400" b="0" i="0" u="none" strike="noStrike" kern="1200" cap="none" spc="0" normalizeH="0" baseline="0" noProof="0" dirty="0" err="1">
                          <a:ln>
                            <a:noFill/>
                          </a:ln>
                          <a:solidFill>
                            <a:prstClr val="black"/>
                          </a:solidFill>
                          <a:effectLst/>
                          <a:uLnTx/>
                          <a:uFillTx/>
                          <a:latin typeface="FIGC - Azzurri" panose="00000500000000000000" pitchFamily="50" charset="0"/>
                          <a:ea typeface="+mn-ea"/>
                          <a:cs typeface="+mn-cs"/>
                        </a:rPr>
                        <a:t>ono</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 l’attività </a:t>
                      </a:r>
                      <a:r>
                        <a:rPr kumimoji="0" lang="it-IT" sz="1400" b="1" i="0" u="none" strike="noStrike" kern="1200" cap="none" spc="0" normalizeH="0" baseline="0" noProof="0" dirty="0">
                          <a:ln>
                            <a:noFill/>
                          </a:ln>
                          <a:solidFill>
                            <a:srgbClr val="002060"/>
                          </a:solidFill>
                          <a:effectLst/>
                          <a:uLnTx/>
                          <a:uFillTx/>
                          <a:latin typeface="FIGC - Azzurri" panose="00000500000000000000" pitchFamily="50" charset="0"/>
                          <a:ea typeface="+mn-ea"/>
                          <a:cs typeface="+mn-cs"/>
                        </a:rPr>
                        <a:t>in scrittura privata non autenticata dal notaio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a:t>
                      </a:r>
                      <a:r>
                        <a:rPr lang="it-IT" sz="1400" u="none" strike="noStrike" dirty="0">
                          <a:effectLst/>
                          <a:latin typeface="FIGC - Azzurri" panose="00000500000000000000" pitchFamily="50" charset="0"/>
                        </a:rPr>
                        <a:t>(</a:t>
                      </a:r>
                      <a:r>
                        <a:rPr lang="it-IT" sz="1400" u="none" strike="noStrike" dirty="0" err="1">
                          <a:effectLst/>
                          <a:latin typeface="FIGC - Azzurri" panose="00000500000000000000" pitchFamily="50" charset="0"/>
                        </a:rPr>
                        <a:t>rif.</a:t>
                      </a:r>
                      <a:r>
                        <a:rPr lang="it-IT" sz="1400" u="none" strike="noStrike" dirty="0">
                          <a:effectLst/>
                          <a:latin typeface="FIGC - Azzurri" panose="00000500000000000000" pitchFamily="50" charset="0"/>
                        </a:rPr>
                        <a:t> </a:t>
                      </a:r>
                      <a:r>
                        <a:rPr lang="it-IT" sz="1400" u="none" strike="noStrike" dirty="0" err="1">
                          <a:effectLst/>
                          <a:latin typeface="FIGC - Azzurri" panose="00000500000000000000" pitchFamily="50" charset="0"/>
                        </a:rPr>
                        <a:t>D.Lgs.</a:t>
                      </a:r>
                      <a:r>
                        <a:rPr lang="it-IT" sz="1400" u="none" strike="noStrike" dirty="0">
                          <a:effectLst/>
                          <a:latin typeface="FIGC - Azzurri" panose="00000500000000000000" pitchFamily="50" charset="0"/>
                        </a:rPr>
                        <a:t> 36/2021) </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della/e società che prosegue/</a:t>
                      </a:r>
                      <a:r>
                        <a:rPr kumimoji="0" lang="it-IT" sz="1400" b="0" i="0" u="none" strike="noStrike" kern="1200" cap="none" spc="0" normalizeH="0" baseline="0" noProof="0" dirty="0" err="1">
                          <a:ln>
                            <a:noFill/>
                          </a:ln>
                          <a:solidFill>
                            <a:prstClr val="black"/>
                          </a:solidFill>
                          <a:effectLst/>
                          <a:uLnTx/>
                          <a:uFillTx/>
                          <a:latin typeface="FIGC - Azzurri" panose="00000500000000000000" pitchFamily="50" charset="0"/>
                          <a:ea typeface="+mn-ea"/>
                          <a:cs typeface="+mn-cs"/>
                        </a:rPr>
                        <a:t>ono</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 l’attività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a:t>
                      </a:r>
                      <a:r>
                        <a:rPr lang="it-IT" sz="1400" u="none" strike="noStrike" dirty="0">
                          <a:effectLst/>
                          <a:latin typeface="FIGC - Azzurri" panose="00000500000000000000" pitchFamily="50" charset="0"/>
                        </a:rPr>
                        <a:t>(</a:t>
                      </a:r>
                      <a:r>
                        <a:rPr lang="it-IT" sz="1400" u="none" strike="noStrike" dirty="0" err="1">
                          <a:effectLst/>
                          <a:latin typeface="FIGC - Azzurri" panose="00000500000000000000" pitchFamily="50" charset="0"/>
                        </a:rPr>
                        <a:t>rif.</a:t>
                      </a:r>
                      <a:r>
                        <a:rPr lang="it-IT" sz="1400" u="none" strike="noStrike" dirty="0">
                          <a:effectLst/>
                          <a:latin typeface="FIGC - Azzurri" panose="00000500000000000000" pitchFamily="50" charset="0"/>
                        </a:rPr>
                        <a:t> </a:t>
                      </a:r>
                      <a:r>
                        <a:rPr lang="it-IT" sz="1400" u="none" strike="noStrike" dirty="0" err="1">
                          <a:effectLst/>
                          <a:latin typeface="FIGC - Azzurri" panose="00000500000000000000" pitchFamily="50" charset="0"/>
                        </a:rPr>
                        <a:t>D.Lgs.</a:t>
                      </a:r>
                      <a:r>
                        <a:rPr lang="it-IT" sz="1400" u="none" strike="noStrike" dirty="0">
                          <a:effectLst/>
                          <a:latin typeface="FIGC - Azzurri" panose="00000500000000000000" pitchFamily="50" charset="0"/>
                        </a:rPr>
                        <a:t> 36/2021) </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della/e società che prosegue/</a:t>
                      </a:r>
                      <a:r>
                        <a:rPr kumimoji="0" lang="it-IT" sz="1400" b="0" i="0" u="none" strike="noStrike" kern="1200" cap="none" spc="0" normalizeH="0" baseline="0" noProof="0" dirty="0" err="1">
                          <a:ln>
                            <a:noFill/>
                          </a:ln>
                          <a:solidFill>
                            <a:prstClr val="black"/>
                          </a:solidFill>
                          <a:effectLst/>
                          <a:uLnTx/>
                          <a:uFillTx/>
                          <a:latin typeface="FIGC - Azzurri" panose="00000500000000000000" pitchFamily="50" charset="0"/>
                          <a:ea typeface="+mn-ea"/>
                          <a:cs typeface="+mn-cs"/>
                        </a:rPr>
                        <a:t>ono</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 l’attività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04730"/>
                  </a:ext>
                </a:extLst>
              </a:tr>
              <a:tr h="4966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 della Società scissa e della/e Società beneficiaria/e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 della Società scissa e della/e Società beneficiaria/e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 della Società scissa e della/e Società beneficiaria/e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886979"/>
                  </a:ext>
                </a:extLst>
              </a:tr>
              <a:tr h="58952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613002"/>
                  </a:ext>
                </a:extLst>
              </a:tr>
            </a:tbl>
          </a:graphicData>
        </a:graphic>
      </p:graphicFrame>
      <p:sp>
        <p:nvSpPr>
          <p:cNvPr id="2" name="Rettangolo 1"/>
          <p:cNvSpPr/>
          <p:nvPr/>
        </p:nvSpPr>
        <p:spPr>
          <a:xfrm>
            <a:off x="639259" y="933952"/>
            <a:ext cx="10418108" cy="323165"/>
          </a:xfrm>
          <a:prstGeom prst="rect">
            <a:avLst/>
          </a:prstGeom>
        </p:spPr>
        <p:txBody>
          <a:bodyPr wrap="none">
            <a:spAutoFit/>
          </a:bodyPr>
          <a:lstStyle/>
          <a:p>
            <a:pPr lvl="0" algn="just"/>
            <a:r>
              <a:rPr lang="it-IT" sz="1500" dirty="0">
                <a:solidFill>
                  <a:schemeClr val="accent5">
                    <a:lumMod val="75000"/>
                  </a:schemeClr>
                </a:solidFill>
                <a:latin typeface="FIGC - Azzurri" panose="00000500000000000000" pitchFamily="50" charset="0"/>
                <a:ea typeface="Times New Roman" panose="02020603050405020304" pitchFamily="18" charset="0"/>
              </a:rPr>
              <a:t>Scomposizione</a:t>
            </a:r>
            <a:r>
              <a:rPr lang="it-IT" sz="1500" dirty="0">
                <a:solidFill>
                  <a:prstClr val="black"/>
                </a:solidFill>
                <a:latin typeface="FIGC - Azzurri" panose="00000500000000000000" pitchFamily="50" charset="0"/>
                <a:ea typeface="Times New Roman" panose="02020603050405020304" pitchFamily="18" charset="0"/>
              </a:rPr>
              <a:t> e</a:t>
            </a:r>
            <a:r>
              <a:rPr lang="it-IT" sz="1500" dirty="0">
                <a:solidFill>
                  <a:srgbClr val="FF0000"/>
                </a:solidFill>
                <a:latin typeface="FIGC - Azzurri" panose="00000500000000000000" pitchFamily="50" charset="0"/>
                <a:ea typeface="Times New Roman" panose="02020603050405020304" pitchFamily="18" charset="0"/>
              </a:rPr>
              <a:t> </a:t>
            </a:r>
            <a:r>
              <a:rPr lang="it-IT" sz="1500" dirty="0">
                <a:solidFill>
                  <a:schemeClr val="accent5">
                    <a:lumMod val="75000"/>
                  </a:schemeClr>
                </a:solidFill>
                <a:latin typeface="FIGC - Azzurri" panose="00000500000000000000" pitchFamily="50" charset="0"/>
                <a:ea typeface="Times New Roman" panose="02020603050405020304" pitchFamily="18" charset="0"/>
              </a:rPr>
              <a:t>assegnazione</a:t>
            </a:r>
            <a:r>
              <a:rPr lang="it-IT" sz="1500" dirty="0">
                <a:solidFill>
                  <a:srgbClr val="FF0000"/>
                </a:solidFill>
                <a:latin typeface="FIGC - Azzurri" panose="00000500000000000000" pitchFamily="50" charset="0"/>
                <a:ea typeface="Times New Roman" panose="02020603050405020304" pitchFamily="18" charset="0"/>
              </a:rPr>
              <a:t> </a:t>
            </a:r>
            <a:r>
              <a:rPr lang="it-IT" sz="1500" dirty="0">
                <a:solidFill>
                  <a:prstClr val="black"/>
                </a:solidFill>
                <a:latin typeface="FIGC - Azzurri" panose="00000500000000000000" pitchFamily="50" charset="0"/>
                <a:ea typeface="Times New Roman" panose="02020603050405020304" pitchFamily="18" charset="0"/>
              </a:rPr>
              <a:t>del patrimonio di una Società in tutto o in parte ad </a:t>
            </a:r>
            <a:r>
              <a:rPr lang="it-IT" sz="1500" dirty="0">
                <a:solidFill>
                  <a:schemeClr val="accent5">
                    <a:lumMod val="75000"/>
                  </a:schemeClr>
                </a:solidFill>
                <a:latin typeface="FIGC - Azzurri" panose="00000500000000000000" pitchFamily="50" charset="0"/>
                <a:ea typeface="Times New Roman" panose="02020603050405020304" pitchFamily="18" charset="0"/>
              </a:rPr>
              <a:t>altre Società, preesistenti </a:t>
            </a:r>
            <a:r>
              <a:rPr lang="it-IT" sz="1500" dirty="0">
                <a:solidFill>
                  <a:prstClr val="black"/>
                </a:solidFill>
                <a:latin typeface="FIGC - Azzurri" panose="00000500000000000000" pitchFamily="50" charset="0"/>
                <a:ea typeface="Times New Roman" panose="02020603050405020304" pitchFamily="18" charset="0"/>
              </a:rPr>
              <a:t>o di </a:t>
            </a:r>
            <a:r>
              <a:rPr lang="it-IT" sz="1500" dirty="0">
                <a:solidFill>
                  <a:schemeClr val="accent5">
                    <a:lumMod val="75000"/>
                  </a:schemeClr>
                </a:solidFill>
                <a:latin typeface="FIGC - Azzurri" panose="00000500000000000000" pitchFamily="50" charset="0"/>
                <a:ea typeface="Times New Roman" panose="02020603050405020304" pitchFamily="18" charset="0"/>
              </a:rPr>
              <a:t>nuova costituzione</a:t>
            </a:r>
            <a:endParaRPr lang="it-IT" dirty="0">
              <a:solidFill>
                <a:prstClr val="black"/>
              </a:solidFill>
              <a:latin typeface="FIGC - Azzurri" panose="00000500000000000000" pitchFamily="50" charset="0"/>
              <a:ea typeface="Times New Roman" panose="02020603050405020304" pitchFamily="18" charset="0"/>
            </a:endParaRPr>
          </a:p>
        </p:txBody>
      </p:sp>
    </p:spTree>
    <p:extLst>
      <p:ext uri="{BB962C8B-B14F-4D97-AF65-F5344CB8AC3E}">
        <p14:creationId xmlns:p14="http://schemas.microsoft.com/office/powerpoint/2010/main" val="238323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997528" y="273935"/>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SCISSIONI</a:t>
            </a:r>
          </a:p>
          <a:p>
            <a:pPr algn="ctr"/>
            <a:r>
              <a:rPr lang="it-IT" b="1" dirty="0">
                <a:latin typeface="FIGC - Azzurri" panose="00000500000000000000" pitchFamily="50" charset="0"/>
              </a:rPr>
              <a:t>PROGETTO DI SCISSIONE</a:t>
            </a:r>
          </a:p>
        </p:txBody>
      </p:sp>
      <p:graphicFrame>
        <p:nvGraphicFramePr>
          <p:cNvPr id="2" name="Diagramma 1"/>
          <p:cNvGraphicFramePr/>
          <p:nvPr>
            <p:extLst>
              <p:ext uri="{D42A27DB-BD31-4B8C-83A1-F6EECF244321}">
                <p14:modId xmlns:p14="http://schemas.microsoft.com/office/powerpoint/2010/main" val="1348001820"/>
              </p:ext>
            </p:extLst>
          </p:nvPr>
        </p:nvGraphicFramePr>
        <p:xfrm>
          <a:off x="1451707" y="11357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63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448596" y="2144591"/>
            <a:ext cx="9873672" cy="1477328"/>
          </a:xfrm>
          <a:prstGeom prst="rect">
            <a:avLst/>
          </a:prstGeom>
          <a:noFill/>
        </p:spPr>
        <p:txBody>
          <a:bodyPr wrap="square" rtlCol="0">
            <a:spAutoFit/>
          </a:bodyPr>
          <a:lstStyle/>
          <a:p>
            <a:pPr algn="ctr"/>
            <a:r>
              <a:rPr lang="it-IT" sz="5400" b="1" dirty="0">
                <a:latin typeface="FIGC - Azzurri" panose="00000500000000000000" pitchFamily="50" charset="0"/>
              </a:rPr>
              <a:t>SCISSIONI</a:t>
            </a:r>
          </a:p>
          <a:p>
            <a:pPr algn="ctr"/>
            <a:r>
              <a:rPr lang="it-IT" sz="3600" b="1" dirty="0">
                <a:latin typeface="FIGC - Azzurri" panose="00000500000000000000" pitchFamily="50" charset="0"/>
              </a:rPr>
              <a:t>ATTO DI SCISSIONE</a:t>
            </a:r>
          </a:p>
        </p:txBody>
      </p:sp>
      <p:graphicFrame>
        <p:nvGraphicFramePr>
          <p:cNvPr id="2" name="Diagramma 1"/>
          <p:cNvGraphicFramePr/>
          <p:nvPr>
            <p:extLst>
              <p:ext uri="{D42A27DB-BD31-4B8C-83A1-F6EECF244321}">
                <p14:modId xmlns:p14="http://schemas.microsoft.com/office/powerpoint/2010/main" val="2294878375"/>
              </p:ext>
            </p:extLst>
          </p:nvPr>
        </p:nvGraphicFramePr>
        <p:xfrm>
          <a:off x="4225809" y="984048"/>
          <a:ext cx="7120792" cy="459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008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22037" y="166418"/>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SCISSIONI</a:t>
            </a:r>
          </a:p>
          <a:p>
            <a:pPr algn="ctr"/>
            <a:r>
              <a:rPr lang="it-IT" b="1" dirty="0">
                <a:latin typeface="FIGC - Azzurri" panose="00000500000000000000" pitchFamily="50" charset="0"/>
              </a:rPr>
              <a:t>RELAZIONI PERITALI</a:t>
            </a:r>
          </a:p>
        </p:txBody>
      </p:sp>
      <p:graphicFrame>
        <p:nvGraphicFramePr>
          <p:cNvPr id="10" name="Tabella 9"/>
          <p:cNvGraphicFramePr>
            <a:graphicFrameLocks noGrp="1"/>
          </p:cNvGraphicFramePr>
          <p:nvPr>
            <p:extLst>
              <p:ext uri="{D42A27DB-BD31-4B8C-83A1-F6EECF244321}">
                <p14:modId xmlns:p14="http://schemas.microsoft.com/office/powerpoint/2010/main" val="1449836452"/>
              </p:ext>
            </p:extLst>
          </p:nvPr>
        </p:nvGraphicFramePr>
        <p:xfrm>
          <a:off x="248802" y="1280947"/>
          <a:ext cx="11679962" cy="1302021"/>
        </p:xfrm>
        <a:graphic>
          <a:graphicData uri="http://schemas.openxmlformats.org/drawingml/2006/table">
            <a:tbl>
              <a:tblPr>
                <a:tableStyleId>{073A0DAA-6AF3-43AB-8588-CEC1D06C72B9}</a:tableStyleId>
              </a:tblPr>
              <a:tblGrid>
                <a:gridCol w="4105650">
                  <a:extLst>
                    <a:ext uri="{9D8B030D-6E8A-4147-A177-3AD203B41FA5}">
                      <a16:colId xmlns:a16="http://schemas.microsoft.com/office/drawing/2014/main" val="941241387"/>
                    </a:ext>
                  </a:extLst>
                </a:gridCol>
                <a:gridCol w="3855752">
                  <a:extLst>
                    <a:ext uri="{9D8B030D-6E8A-4147-A177-3AD203B41FA5}">
                      <a16:colId xmlns:a16="http://schemas.microsoft.com/office/drawing/2014/main" val="2307641030"/>
                    </a:ext>
                  </a:extLst>
                </a:gridCol>
                <a:gridCol w="3718560">
                  <a:extLst>
                    <a:ext uri="{9D8B030D-6E8A-4147-A177-3AD203B41FA5}">
                      <a16:colId xmlns:a16="http://schemas.microsoft.com/office/drawing/2014/main" val="133764030"/>
                    </a:ext>
                  </a:extLst>
                </a:gridCol>
              </a:tblGrid>
              <a:tr h="406399">
                <a:tc>
                  <a:txBody>
                    <a:bodyPr/>
                    <a:lstStyle/>
                    <a:p>
                      <a:pPr algn="ctr" fontAlgn="b"/>
                      <a:r>
                        <a:rPr lang="it-IT" sz="1600" b="1" u="none" strike="noStrike" dirty="0">
                          <a:solidFill>
                            <a:schemeClr val="bg1"/>
                          </a:solidFill>
                          <a:effectLst/>
                          <a:latin typeface="FIGC - Azzurri" panose="00000500000000000000" pitchFamily="50" charset="0"/>
                        </a:rPr>
                        <a:t>A.S.D. – A.S.D.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u="none" strike="noStrike" dirty="0">
                          <a:solidFill>
                            <a:schemeClr val="bg1"/>
                          </a:solidFill>
                          <a:effectLst/>
                          <a:latin typeface="FIGC - Azzurri" panose="00000500000000000000" pitchFamily="50" charset="0"/>
                        </a:rPr>
                        <a:t>A.S.D.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i="0" u="none" strike="noStrike" dirty="0">
                          <a:solidFill>
                            <a:schemeClr val="bg1"/>
                          </a:solidFill>
                          <a:effectLst/>
                          <a:latin typeface="FIGC - Azzurri" panose="00000500000000000000" pitchFamily="50" charset="0"/>
                        </a:rPr>
                        <a:t>S.S.D</a:t>
                      </a:r>
                      <a:r>
                        <a:rPr lang="it-IT" sz="1600" b="1" i="0" u="none" strike="noStrike" baseline="0" dirty="0">
                          <a:solidFill>
                            <a:schemeClr val="bg1"/>
                          </a:solidFill>
                          <a:effectLst/>
                          <a:latin typeface="FIGC - Azzurri" panose="00000500000000000000" pitchFamily="50" charset="0"/>
                        </a:rPr>
                        <a:t>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27756998"/>
                  </a:ext>
                </a:extLst>
              </a:tr>
              <a:tr h="301262">
                <a:tc>
                  <a:txBody>
                    <a:bodyPr/>
                    <a:lstStyle/>
                    <a:p>
                      <a:pPr algn="ctr" fontAlgn="b"/>
                      <a:r>
                        <a:rPr lang="it-IT" sz="1600" u="none" strike="noStrike" dirty="0">
                          <a:effectLst/>
                          <a:latin typeface="FIGC - Azzurri" panose="00000500000000000000" pitchFamily="50" charset="0"/>
                        </a:rPr>
                        <a:t>Situazione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350267"/>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b="0" i="0" u="none" strike="noStrike" dirty="0">
                        <a:solidFill>
                          <a:srgbClr val="00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900997"/>
                  </a:ext>
                </a:extLst>
              </a:tr>
              <a:tr h="312420">
                <a:tc>
                  <a:txBody>
                    <a:bodyPr/>
                    <a:lstStyle/>
                    <a:p>
                      <a:pPr algn="ctr" fontAlgn="b"/>
                      <a:endParaRPr lang="it-IT" sz="1600" b="0" i="0" u="none" strike="noStrike" dirty="0">
                        <a:solidFill>
                          <a:srgbClr val="FF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296930"/>
                  </a:ext>
                </a:extLst>
              </a:tr>
            </a:tbl>
          </a:graphicData>
        </a:graphic>
      </p:graphicFrame>
      <p:sp>
        <p:nvSpPr>
          <p:cNvPr id="2" name="Rettangolo 1"/>
          <p:cNvSpPr/>
          <p:nvPr/>
        </p:nvSpPr>
        <p:spPr>
          <a:xfrm>
            <a:off x="178464" y="2718021"/>
            <a:ext cx="6096000" cy="954107"/>
          </a:xfrm>
          <a:prstGeom prst="rect">
            <a:avLst/>
          </a:prstGeom>
        </p:spPr>
        <p:txBody>
          <a:bodyPr>
            <a:spAutoFit/>
          </a:bodyPr>
          <a:lstStyle/>
          <a:p>
            <a:pPr algn="just"/>
            <a:r>
              <a:rPr lang="it-IT" sz="2400" b="1" dirty="0">
                <a:solidFill>
                  <a:srgbClr val="002060"/>
                </a:solidFill>
                <a:latin typeface="FIGC - Azzurri" panose="00000500000000000000" pitchFamily="50" charset="0"/>
                <a:ea typeface="Times New Roman" panose="02020603050405020304" pitchFamily="18" charset="0"/>
              </a:rPr>
              <a:t>*</a:t>
            </a:r>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rgbClr val="002060"/>
                </a:solidFill>
                <a:latin typeface="FIGC - Azzurri" panose="00000500000000000000" pitchFamily="50" charset="0"/>
                <a:ea typeface="Times New Roman" panose="02020603050405020304" pitchFamily="18" charset="0"/>
              </a:rPr>
              <a:t>amministratori </a:t>
            </a:r>
            <a:r>
              <a:rPr lang="it-IT" sz="1600" dirty="0">
                <a:solidFill>
                  <a:prstClr val="black"/>
                </a:solidFill>
                <a:latin typeface="FIGC - Azzurri" panose="00000500000000000000" pitchFamily="50" charset="0"/>
                <a:ea typeface="Times New Roman" panose="02020603050405020304" pitchFamily="18" charset="0"/>
              </a:rPr>
              <a:t>di ciascuna delle Società partecipanti alla scissione (anche della/e beneficiaria/e, se preesistente/i) devono redigere una </a:t>
            </a:r>
            <a:r>
              <a:rPr lang="it-IT" sz="1600" b="1" dirty="0">
                <a:solidFill>
                  <a:srgbClr val="002060"/>
                </a:solidFill>
                <a:latin typeface="FIGC - Azzurri" panose="00000500000000000000" pitchFamily="50" charset="0"/>
                <a:ea typeface="Times New Roman" panose="02020603050405020304" pitchFamily="18" charset="0"/>
              </a:rPr>
              <a:t>situazione patrimoniale aggiornata della propria Società. </a:t>
            </a:r>
          </a:p>
        </p:txBody>
      </p:sp>
      <p:sp>
        <p:nvSpPr>
          <p:cNvPr id="5" name="Rettangolo 4"/>
          <p:cNvSpPr/>
          <p:nvPr/>
        </p:nvSpPr>
        <p:spPr>
          <a:xfrm>
            <a:off x="6017402" y="3660830"/>
            <a:ext cx="6096000" cy="1200329"/>
          </a:xfrm>
          <a:prstGeom prst="rect">
            <a:avLst/>
          </a:prstGeom>
        </p:spPr>
        <p:txBody>
          <a:bodyPr>
            <a:spAutoFit/>
          </a:bodyPr>
          <a:lstStyle/>
          <a:p>
            <a:pPr algn="just"/>
            <a:r>
              <a:rPr lang="it-IT" sz="2400" b="1" dirty="0">
                <a:solidFill>
                  <a:srgbClr val="002060"/>
                </a:solidFill>
                <a:latin typeface="FIGC - Azzurri" panose="00000500000000000000" pitchFamily="50" charset="0"/>
                <a:ea typeface="Times New Roman" panose="02020603050405020304" pitchFamily="18" charset="0"/>
              </a:rPr>
              <a:t>** </a:t>
            </a:r>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rgbClr val="002060"/>
                </a:solidFill>
                <a:latin typeface="FIGC - Azzurri" panose="00000500000000000000" pitchFamily="50" charset="0"/>
                <a:ea typeface="Times New Roman" panose="02020603050405020304" pitchFamily="18" charset="0"/>
              </a:rPr>
              <a:t>amministratori</a:t>
            </a:r>
            <a:r>
              <a:rPr lang="it-IT" sz="1600" dirty="0">
                <a:solidFill>
                  <a:prstClr val="black"/>
                </a:solidFill>
                <a:latin typeface="FIGC - Azzurri" panose="00000500000000000000" pitchFamily="50" charset="0"/>
                <a:ea typeface="Times New Roman" panose="02020603050405020304" pitchFamily="18" charset="0"/>
              </a:rPr>
              <a:t> delle Società partecipanti alla scissione (anche della/e beneficiaria/e, se preesistente/i) devono redigere una relazione, la quale illustri e giustifichi il progetto di scissione e in particolare il </a:t>
            </a:r>
            <a:r>
              <a:rPr lang="it-IT" sz="1600" b="1" dirty="0">
                <a:solidFill>
                  <a:srgbClr val="002060"/>
                </a:solidFill>
                <a:latin typeface="FIGC - Azzurri" panose="00000500000000000000" pitchFamily="50" charset="0"/>
                <a:ea typeface="Times New Roman" panose="02020603050405020304" pitchFamily="18" charset="0"/>
              </a:rPr>
              <a:t>rapporto di cambio</a:t>
            </a:r>
            <a:r>
              <a:rPr lang="it-IT" sz="1600" dirty="0">
                <a:latin typeface="FIGC - Azzurri" panose="00000500000000000000" pitchFamily="50" charset="0"/>
                <a:ea typeface="Times New Roman" panose="02020603050405020304" pitchFamily="18" charset="0"/>
              </a:rPr>
              <a:t>.</a:t>
            </a:r>
          </a:p>
        </p:txBody>
      </p:sp>
      <p:sp>
        <p:nvSpPr>
          <p:cNvPr id="19" name="CasellaDiTesto 18">
            <a:extLst>
              <a:ext uri="{FF2B5EF4-FFF2-40B4-BE49-F238E27FC236}">
                <a16:creationId xmlns:a16="http://schemas.microsoft.com/office/drawing/2014/main" id="{63A9621D-025D-4235-9308-C2CC9E0F4973}"/>
              </a:ext>
            </a:extLst>
          </p:cNvPr>
          <p:cNvSpPr txBox="1"/>
          <p:nvPr/>
        </p:nvSpPr>
        <p:spPr>
          <a:xfrm>
            <a:off x="49933" y="4854548"/>
            <a:ext cx="6096000" cy="1446550"/>
          </a:xfrm>
          <a:prstGeom prst="rect">
            <a:avLst/>
          </a:prstGeom>
          <a:noFill/>
        </p:spPr>
        <p:txBody>
          <a:bodyPr wrap="square" rtlCol="0">
            <a:spAutoFit/>
          </a:bodyPr>
          <a:lstStyle/>
          <a:p>
            <a:pPr algn="just"/>
            <a:r>
              <a:rPr lang="it-IT" sz="2400" b="1" dirty="0">
                <a:solidFill>
                  <a:srgbClr val="002060"/>
                </a:solidFill>
                <a:latin typeface="FIGC - Azzurri" panose="00000500000000000000" pitchFamily="50" charset="0"/>
                <a:ea typeface="Times New Roman" panose="02020603050405020304" pitchFamily="18" charset="0"/>
              </a:rPr>
              <a:t>***</a:t>
            </a:r>
            <a:r>
              <a:rPr lang="it-IT" sz="1600" dirty="0">
                <a:solidFill>
                  <a:prstClr val="black"/>
                </a:solidFill>
                <a:latin typeface="FIGC - Azzurri" panose="00000500000000000000" pitchFamily="50" charset="0"/>
                <a:ea typeface="Times New Roman" panose="02020603050405020304" pitchFamily="18" charset="0"/>
              </a:rPr>
              <a:t>Per ciascuna Società partecipante alla scissione (anche la/e beneficiaria/e, se preesistente/i), uno o più </a:t>
            </a:r>
            <a:r>
              <a:rPr lang="it-IT" sz="1600" b="1" dirty="0">
                <a:solidFill>
                  <a:srgbClr val="002060"/>
                </a:solidFill>
                <a:latin typeface="FIGC - Azzurri" panose="00000500000000000000" pitchFamily="50" charset="0"/>
                <a:ea typeface="Times New Roman" panose="02020603050405020304" pitchFamily="18" charset="0"/>
              </a:rPr>
              <a:t>esperti </a:t>
            </a:r>
            <a:r>
              <a:rPr lang="it-IT" sz="1600" dirty="0">
                <a:solidFill>
                  <a:prstClr val="black"/>
                </a:solidFill>
                <a:latin typeface="FIGC - Azzurri" panose="00000500000000000000" pitchFamily="50" charset="0"/>
                <a:ea typeface="Times New Roman" panose="02020603050405020304" pitchFamily="18" charset="0"/>
              </a:rPr>
              <a:t>devono redigere una relazione sulla </a:t>
            </a:r>
            <a:r>
              <a:rPr lang="it-IT" sz="1600" b="1" dirty="0">
                <a:solidFill>
                  <a:srgbClr val="002060"/>
                </a:solidFill>
                <a:latin typeface="FIGC - Azzurri" panose="00000500000000000000" pitchFamily="50" charset="0"/>
                <a:ea typeface="Times New Roman" panose="02020603050405020304" pitchFamily="18" charset="0"/>
              </a:rPr>
              <a:t>congruità del rapporto di cambio </a:t>
            </a:r>
            <a:r>
              <a:rPr lang="it-IT" sz="1600" dirty="0">
                <a:solidFill>
                  <a:prstClr val="black"/>
                </a:solidFill>
                <a:latin typeface="FIGC - Azzurri" panose="00000500000000000000" pitchFamily="50" charset="0"/>
                <a:ea typeface="Times New Roman" panose="02020603050405020304" pitchFamily="18" charset="0"/>
              </a:rPr>
              <a:t>ed esprimere un parere </a:t>
            </a:r>
            <a:r>
              <a:rPr lang="it-IT" sz="1600" b="1" dirty="0">
                <a:solidFill>
                  <a:srgbClr val="002060"/>
                </a:solidFill>
                <a:latin typeface="FIGC - Azzurri" panose="00000500000000000000" pitchFamily="50" charset="0"/>
                <a:ea typeface="Times New Roman" panose="02020603050405020304" pitchFamily="18" charset="0"/>
              </a:rPr>
              <a:t>sull’adeguatezza del metodo </a:t>
            </a:r>
            <a:r>
              <a:rPr lang="it-IT" sz="1600" dirty="0">
                <a:solidFill>
                  <a:prstClr val="black"/>
                </a:solidFill>
                <a:latin typeface="FIGC - Azzurri" panose="00000500000000000000" pitchFamily="50" charset="0"/>
                <a:ea typeface="Times New Roman" panose="02020603050405020304" pitchFamily="18" charset="0"/>
              </a:rPr>
              <a:t>o dei metodi seguiti dagli amministratori per la determinazione dello stesso.</a:t>
            </a:r>
          </a:p>
        </p:txBody>
      </p:sp>
    </p:spTree>
    <p:extLst>
      <p:ext uri="{BB962C8B-B14F-4D97-AF65-F5344CB8AC3E}">
        <p14:creationId xmlns:p14="http://schemas.microsoft.com/office/powerpoint/2010/main" val="356723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375103" y="509699"/>
            <a:ext cx="9873672" cy="1200329"/>
          </a:xfrm>
          <a:prstGeom prst="rect">
            <a:avLst/>
          </a:prstGeom>
          <a:noFill/>
        </p:spPr>
        <p:txBody>
          <a:bodyPr wrap="square" rtlCol="0">
            <a:spAutoFit/>
          </a:bodyPr>
          <a:lstStyle/>
          <a:p>
            <a:pPr algn="ctr"/>
            <a:r>
              <a:rPr lang="it-IT" sz="4400" b="1" dirty="0">
                <a:latin typeface="FIGC - Azzurri" panose="00000500000000000000" pitchFamily="50" charset="0"/>
              </a:rPr>
              <a:t>SCISSIONI</a:t>
            </a:r>
          </a:p>
          <a:p>
            <a:pPr algn="ctr"/>
            <a:r>
              <a:rPr lang="it-IT" sz="2800" b="1" dirty="0">
                <a:latin typeface="FIGC - Azzurri" panose="00000500000000000000" pitchFamily="50" charset="0"/>
              </a:rPr>
              <a:t>VERBALI ASSEMBLEARI</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004" y="2464004"/>
            <a:ext cx="2539682" cy="2539682"/>
          </a:xfrm>
          <a:prstGeom prst="rect">
            <a:avLst/>
          </a:prstGeom>
        </p:spPr>
      </p:pic>
      <p:graphicFrame>
        <p:nvGraphicFramePr>
          <p:cNvPr id="8" name="Diagramma 7"/>
          <p:cNvGraphicFramePr/>
          <p:nvPr>
            <p:extLst>
              <p:ext uri="{D42A27DB-BD31-4B8C-83A1-F6EECF244321}">
                <p14:modId xmlns:p14="http://schemas.microsoft.com/office/powerpoint/2010/main" val="1651707580"/>
              </p:ext>
            </p:extLst>
          </p:nvPr>
        </p:nvGraphicFramePr>
        <p:xfrm>
          <a:off x="3364967" y="884627"/>
          <a:ext cx="9134764" cy="500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7702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88130" y="201797"/>
            <a:ext cx="9873672" cy="800219"/>
          </a:xfrm>
          <a:prstGeom prst="rect">
            <a:avLst/>
          </a:prstGeom>
          <a:noFill/>
        </p:spPr>
        <p:txBody>
          <a:bodyPr wrap="square" rtlCol="0">
            <a:spAutoFit/>
          </a:bodyPr>
          <a:lstStyle/>
          <a:p>
            <a:pPr algn="ctr"/>
            <a:r>
              <a:rPr lang="it-IT" sz="2800" b="1" dirty="0">
                <a:latin typeface="FIGC - Azzurri" panose="00000500000000000000" pitchFamily="50" charset="0"/>
              </a:rPr>
              <a:t>SCISSIONI</a:t>
            </a:r>
          </a:p>
          <a:p>
            <a:pPr algn="ctr"/>
            <a:r>
              <a:rPr lang="it-IT" b="1" dirty="0">
                <a:latin typeface="FIGC - Azzurri" panose="00000500000000000000" pitchFamily="50" charset="0"/>
              </a:rPr>
              <a:t>TERMINE, PRESUPPOSTI ED EFFETTI</a:t>
            </a: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788130" y="1002016"/>
            <a:ext cx="11145251" cy="5709255"/>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Le domande dovranno tassativamente pervenire </a:t>
            </a:r>
            <a:r>
              <a:rPr lang="it-IT" b="1" dirty="0">
                <a:solidFill>
                  <a:srgbClr val="002060"/>
                </a:solidFill>
                <a:latin typeface="FIGC - Azzurri" panose="00000500000000000000" pitchFamily="50" charset="0"/>
                <a:ea typeface="Times New Roman" panose="02020603050405020304" pitchFamily="18" charset="0"/>
              </a:rPr>
              <a:t>entro il 15 luglio</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delibere assembleari di approvazione del progetto di scissione devono espressamente prevedere, </a:t>
            </a:r>
            <a:r>
              <a:rPr lang="it-IT" b="1" dirty="0">
                <a:solidFill>
                  <a:srgbClr val="002060"/>
                </a:solidFill>
                <a:latin typeface="FIGC - Azzurri" panose="00000500000000000000" pitchFamily="50" charset="0"/>
                <a:ea typeface="Times New Roman" panose="02020603050405020304" pitchFamily="18" charset="0"/>
              </a:rPr>
              <a:t>quale condizione sospensiva, l’approvazione da parte del Presidente Federale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Deve essere preservata </a:t>
            </a:r>
            <a:r>
              <a:rPr lang="it-IT" b="1" dirty="0">
                <a:solidFill>
                  <a:srgbClr val="002060"/>
                </a:solidFill>
                <a:latin typeface="FIGC - Azzurri" panose="00000500000000000000" pitchFamily="50" charset="0"/>
                <a:ea typeface="Times New Roman" panose="02020603050405020304" pitchFamily="18" charset="0"/>
              </a:rPr>
              <a:t>l’unitarietà dell’intera azienda sportiva </a:t>
            </a:r>
            <a:r>
              <a:rPr lang="it-IT" dirty="0">
                <a:solidFill>
                  <a:prstClr val="black"/>
                </a:solidFill>
                <a:latin typeface="FIGC - Azzurri" panose="00000500000000000000" pitchFamily="50" charset="0"/>
                <a:ea typeface="Times New Roman" panose="02020603050405020304" pitchFamily="18" charset="0"/>
              </a:rPr>
              <a:t>e garantita la </a:t>
            </a:r>
            <a:r>
              <a:rPr lang="it-IT" b="1" dirty="0">
                <a:solidFill>
                  <a:srgbClr val="002060"/>
                </a:solidFill>
                <a:latin typeface="FIGC - Azzurri" panose="00000500000000000000" pitchFamily="50" charset="0"/>
                <a:ea typeface="Times New Roman" panose="02020603050405020304" pitchFamily="18" charset="0"/>
              </a:rPr>
              <a:t>regolarità</a:t>
            </a:r>
            <a:r>
              <a:rPr lang="it-IT" dirty="0">
                <a:solidFill>
                  <a:prstClr val="black"/>
                </a:solidFill>
                <a:latin typeface="FIGC - Azzurri" panose="00000500000000000000" pitchFamily="50" charset="0"/>
                <a:ea typeface="Times New Roman" panose="02020603050405020304" pitchFamily="18" charset="0"/>
              </a:rPr>
              <a:t> e il </a:t>
            </a:r>
            <a:r>
              <a:rPr lang="it-IT" b="1" dirty="0">
                <a:solidFill>
                  <a:srgbClr val="002060"/>
                </a:solidFill>
                <a:latin typeface="FIGC - Azzurri" panose="00000500000000000000" pitchFamily="50" charset="0"/>
                <a:ea typeface="Times New Roman" panose="02020603050405020304" pitchFamily="18" charset="0"/>
              </a:rPr>
              <a:t>proseguimento</a:t>
            </a:r>
            <a:r>
              <a:rPr lang="it-IT" dirty="0">
                <a:solidFill>
                  <a:prstClr val="black"/>
                </a:solidFill>
                <a:latin typeface="FIGC - Azzurri" panose="00000500000000000000" pitchFamily="50" charset="0"/>
                <a:ea typeface="Times New Roman" panose="02020603050405020304" pitchFamily="18" charset="0"/>
              </a:rPr>
              <a:t> dell’attività sportiva. </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La Società oggetto di scissione deve essere affiliata alla FIGC almeno da </a:t>
            </a:r>
            <a:r>
              <a:rPr lang="it-IT" b="1" dirty="0">
                <a:solidFill>
                  <a:srgbClr val="002060"/>
                </a:solidFill>
                <a:latin typeface="FIGC - Azzurri" panose="00000500000000000000" pitchFamily="50" charset="0"/>
                <a:ea typeface="Times New Roman" panose="02020603050405020304" pitchFamily="18" charset="0"/>
              </a:rPr>
              <a:t>due stagioni sportive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devono avere </a:t>
            </a:r>
            <a:r>
              <a:rPr lang="it-IT" b="1" dirty="0">
                <a:solidFill>
                  <a:srgbClr val="002060"/>
                </a:solidFill>
                <a:latin typeface="FIGC - Azzurri" panose="00000500000000000000" pitchFamily="50" charset="0"/>
                <a:ea typeface="Times New Roman" panose="02020603050405020304" pitchFamily="18" charset="0"/>
              </a:rPr>
              <a:t>sede</a:t>
            </a:r>
            <a:r>
              <a:rPr lang="it-IT" dirty="0">
                <a:solidFill>
                  <a:prstClr val="black"/>
                </a:solidFill>
                <a:latin typeface="FIGC - Azzurri" panose="00000500000000000000" pitchFamily="50" charset="0"/>
                <a:ea typeface="Times New Roman" panose="02020603050405020304" pitchFamily="18" charset="0"/>
              </a:rPr>
              <a:t> nella </a:t>
            </a:r>
            <a:r>
              <a:rPr lang="it-IT" b="1" dirty="0">
                <a:solidFill>
                  <a:srgbClr val="002060"/>
                </a:solidFill>
                <a:latin typeface="FIGC - Azzurri" panose="00000500000000000000" pitchFamily="50" charset="0"/>
                <a:ea typeface="Times New Roman" panose="02020603050405020304" pitchFamily="18" charset="0"/>
              </a:rPr>
              <a:t>stessa </a:t>
            </a:r>
            <a:r>
              <a:rPr lang="it-IT" dirty="0">
                <a:solidFill>
                  <a:prstClr val="black"/>
                </a:solidFill>
                <a:latin typeface="FIGC - Azzurri" panose="00000500000000000000" pitchFamily="50" charset="0"/>
                <a:ea typeface="Times New Roman" panose="02020603050405020304" pitchFamily="18" charset="0"/>
              </a:rPr>
              <a:t>Provincia o in </a:t>
            </a:r>
            <a:r>
              <a:rPr lang="it-IT" b="1" dirty="0">
                <a:solidFill>
                  <a:srgbClr val="002060"/>
                </a:solidFill>
                <a:latin typeface="FIGC - Azzurri" panose="00000500000000000000" pitchFamily="50" charset="0"/>
                <a:ea typeface="Times New Roman" panose="02020603050405020304" pitchFamily="18" charset="0"/>
              </a:rPr>
              <a:t>Comuni confinanti </a:t>
            </a:r>
            <a:r>
              <a:rPr lang="it-IT" dirty="0">
                <a:solidFill>
                  <a:prstClr val="black"/>
                </a:solidFill>
                <a:latin typeface="FIGC - Azzurri" panose="00000500000000000000" pitchFamily="50" charset="0"/>
                <a:ea typeface="Times New Roman" panose="02020603050405020304" pitchFamily="18" charset="0"/>
              </a:rPr>
              <a:t>di </a:t>
            </a:r>
            <a:r>
              <a:rPr lang="it-IT" b="1" dirty="0">
                <a:solidFill>
                  <a:srgbClr val="002060"/>
                </a:solidFill>
                <a:latin typeface="FIGC - Azzurri" panose="00000500000000000000" pitchFamily="50" charset="0"/>
                <a:ea typeface="Times New Roman" panose="02020603050405020304" pitchFamily="18" charset="0"/>
              </a:rPr>
              <a:t>Province e/o Regioni differenti</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a:t>
            </a:r>
            <a:r>
              <a:rPr lang="it-IT" b="1" dirty="0">
                <a:solidFill>
                  <a:srgbClr val="002060"/>
                </a:solidFill>
                <a:latin typeface="FIGC - Azzurri" panose="00000500000000000000" pitchFamily="50" charset="0"/>
                <a:ea typeface="Times New Roman" panose="02020603050405020304" pitchFamily="18" charset="0"/>
              </a:rPr>
              <a:t>nelle ultime due stagioni sportive</a:t>
            </a:r>
            <a:r>
              <a:rPr lang="it-IT" dirty="0">
                <a:solidFill>
                  <a:prstClr val="black"/>
                </a:solidFill>
                <a:latin typeface="FIGC - Azzurri" panose="00000500000000000000" pitchFamily="50" charset="0"/>
                <a:ea typeface="Times New Roman" panose="02020603050405020304" pitchFamily="18" charset="0"/>
              </a:rPr>
              <a:t>, non devono aver trasferito la propria sede sociale in altro Comune né essere state oggetto di fusioni, scissioni, conferimenti d’azienda.</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In caso di scissione totale è </a:t>
            </a:r>
            <a:r>
              <a:rPr lang="it-IT" b="1" dirty="0">
                <a:solidFill>
                  <a:srgbClr val="002060"/>
                </a:solidFill>
                <a:latin typeface="FIGC - Azzurri" panose="00000500000000000000" pitchFamily="50" charset="0"/>
                <a:ea typeface="Times New Roman" panose="02020603050405020304" pitchFamily="18" charset="0"/>
              </a:rPr>
              <a:t>affiliata</a:t>
            </a:r>
            <a:r>
              <a:rPr lang="it-IT" dirty="0">
                <a:solidFill>
                  <a:prstClr val="black"/>
                </a:solidFill>
                <a:latin typeface="FIGC - Azzurri" panose="00000500000000000000" pitchFamily="50" charset="0"/>
                <a:ea typeface="Times New Roman" panose="02020603050405020304" pitchFamily="18" charset="0"/>
              </a:rPr>
              <a:t> alla FIGC unicamente la Società cui </a:t>
            </a:r>
            <a:r>
              <a:rPr lang="it-IT" b="1" dirty="0">
                <a:solidFill>
                  <a:srgbClr val="002060"/>
                </a:solidFill>
                <a:latin typeface="FIGC - Azzurri" panose="00000500000000000000" pitchFamily="50" charset="0"/>
                <a:ea typeface="Times New Roman" panose="02020603050405020304" pitchFamily="18" charset="0"/>
              </a:rPr>
              <a:t>risulta trasferita l’intera azienda sportiva</a:t>
            </a:r>
            <a:r>
              <a:rPr lang="it-IT" dirty="0">
                <a:solidFill>
                  <a:prstClr val="black"/>
                </a:solidFill>
                <a:latin typeface="FIGC - Azzurri" panose="00000500000000000000" pitchFamily="50" charset="0"/>
                <a:ea typeface="Times New Roman" panose="02020603050405020304" pitchFamily="18" charset="0"/>
              </a:rPr>
              <a:t>. A detta Società sono attribuiti il </a:t>
            </a:r>
            <a:r>
              <a:rPr lang="it-IT" b="1" dirty="0">
                <a:solidFill>
                  <a:srgbClr val="002060"/>
                </a:solidFill>
                <a:latin typeface="FIGC - Azzurri" panose="00000500000000000000" pitchFamily="50" charset="0"/>
                <a:ea typeface="Times New Roman" panose="02020603050405020304" pitchFamily="18" charset="0"/>
              </a:rPr>
              <a:t>titolo sportivo </a:t>
            </a:r>
            <a:r>
              <a:rPr lang="it-IT" dirty="0">
                <a:solidFill>
                  <a:prstClr val="black"/>
                </a:solidFill>
                <a:latin typeface="FIGC - Azzurri" panose="00000500000000000000" pitchFamily="50" charset="0"/>
                <a:ea typeface="Times New Roman" panose="02020603050405020304" pitchFamily="18" charset="0"/>
              </a:rPr>
              <a:t>e </a:t>
            </a:r>
            <a:r>
              <a:rPr lang="it-IT" b="1" dirty="0">
                <a:solidFill>
                  <a:srgbClr val="002060"/>
                </a:solidFill>
                <a:latin typeface="FIGC - Azzurri" panose="00000500000000000000" pitchFamily="50" charset="0"/>
                <a:ea typeface="Times New Roman" panose="02020603050405020304" pitchFamily="18" charset="0"/>
              </a:rPr>
              <a:t>l’anzianità di affiliazione </a:t>
            </a:r>
            <a:r>
              <a:rPr lang="it-IT" dirty="0">
                <a:solidFill>
                  <a:prstClr val="black"/>
                </a:solidFill>
                <a:latin typeface="FIGC - Azzurri" panose="00000500000000000000" pitchFamily="50" charset="0"/>
                <a:ea typeface="Times New Roman" panose="02020603050405020304" pitchFamily="18" charset="0"/>
              </a:rPr>
              <a:t>della </a:t>
            </a:r>
            <a:r>
              <a:rPr lang="it-IT" b="1" dirty="0">
                <a:solidFill>
                  <a:srgbClr val="002060"/>
                </a:solidFill>
                <a:latin typeface="FIGC - Azzurri" panose="00000500000000000000" pitchFamily="50" charset="0"/>
                <a:ea typeface="Times New Roman" panose="02020603050405020304" pitchFamily="18" charset="0"/>
              </a:rPr>
              <a:t>Società scissa</a:t>
            </a:r>
            <a:r>
              <a:rPr lang="it-IT" dirty="0">
                <a:solidFill>
                  <a:prstClr val="black"/>
                </a:solidFill>
                <a:latin typeface="FIGC - Azzurri" panose="00000500000000000000" pitchFamily="50" charset="0"/>
                <a:ea typeface="Times New Roman" panose="02020603050405020304" pitchFamily="18" charset="0"/>
              </a:rPr>
              <a:t>. Il Comitato dovrà dichiarare inattiva la Società scissa.</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In ambito </a:t>
            </a:r>
            <a:r>
              <a:rPr lang="it-IT" b="1" dirty="0">
                <a:solidFill>
                  <a:srgbClr val="002060"/>
                </a:solidFill>
                <a:latin typeface="FIGC - Azzurri" panose="00000500000000000000" pitchFamily="50" charset="0"/>
                <a:ea typeface="Times New Roman" panose="02020603050405020304" pitchFamily="18" charset="0"/>
              </a:rPr>
              <a:t>dilettantistico</a:t>
            </a:r>
            <a:r>
              <a:rPr lang="it-IT" dirty="0">
                <a:solidFill>
                  <a:prstClr val="black"/>
                </a:solidFill>
                <a:latin typeface="FIGC - Azzurri" panose="00000500000000000000" pitchFamily="50" charset="0"/>
                <a:ea typeface="Times New Roman" panose="02020603050405020304" pitchFamily="18" charset="0"/>
              </a:rPr>
              <a:t> e di </a:t>
            </a:r>
            <a:r>
              <a:rPr lang="it-IT" b="1" dirty="0">
                <a:solidFill>
                  <a:srgbClr val="002060"/>
                </a:solidFill>
                <a:latin typeface="FIGC - Azzurri" panose="00000500000000000000" pitchFamily="50" charset="0"/>
                <a:ea typeface="Times New Roman" panose="02020603050405020304" pitchFamily="18" charset="0"/>
              </a:rPr>
              <a:t>calcio professionistico femminile</a:t>
            </a:r>
            <a:r>
              <a:rPr lang="it-IT" dirty="0">
                <a:latin typeface="FIGC - Azzurri" panose="00000500000000000000" pitchFamily="50" charset="0"/>
                <a:ea typeface="Times New Roman" panose="02020603050405020304" pitchFamily="18" charset="0"/>
              </a:rPr>
              <a:t>,</a:t>
            </a:r>
            <a:r>
              <a:rPr lang="it-IT" b="1" dirty="0">
                <a:solidFill>
                  <a:srgbClr val="00206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al solo fine di consentire la </a:t>
            </a:r>
            <a:r>
              <a:rPr lang="it-IT" b="1" dirty="0">
                <a:solidFill>
                  <a:srgbClr val="002060"/>
                </a:solidFill>
                <a:latin typeface="FIGC - Azzurri" panose="00000500000000000000" pitchFamily="50" charset="0"/>
                <a:ea typeface="Times New Roman" panose="02020603050405020304" pitchFamily="18" charset="0"/>
              </a:rPr>
              <a:t>separazione</a:t>
            </a:r>
            <a:r>
              <a:rPr lang="it-IT" dirty="0">
                <a:solidFill>
                  <a:prstClr val="black"/>
                </a:solidFill>
                <a:latin typeface="FIGC - Azzurri" panose="00000500000000000000" pitchFamily="50" charset="0"/>
                <a:ea typeface="Times New Roman" panose="02020603050405020304" pitchFamily="18" charset="0"/>
              </a:rPr>
              <a:t> tra settori diversi dell’attività sportiva (CM, CF e C5) è consentita la scissione mediante </a:t>
            </a:r>
            <a:r>
              <a:rPr lang="it-IT" b="1" dirty="0">
                <a:solidFill>
                  <a:srgbClr val="002060"/>
                </a:solidFill>
                <a:latin typeface="FIGC - Azzurri" panose="00000500000000000000" pitchFamily="50" charset="0"/>
                <a:ea typeface="Times New Roman" panose="02020603050405020304" pitchFamily="18" charset="0"/>
              </a:rPr>
              <a:t>trasferimento dei singoli rami dell’azienda sportiva</a:t>
            </a:r>
            <a:r>
              <a:rPr lang="it-IT" dirty="0">
                <a:solidFill>
                  <a:prstClr val="black"/>
                </a:solidFill>
                <a:latin typeface="FIGC - Azzurri" panose="00000500000000000000" pitchFamily="50" charset="0"/>
                <a:ea typeface="Times New Roman" panose="02020603050405020304" pitchFamily="18" charset="0"/>
              </a:rPr>
              <a:t>, comprensivi del titolo sportivo, in </a:t>
            </a:r>
            <a:r>
              <a:rPr lang="it-IT" b="1" dirty="0">
                <a:solidFill>
                  <a:srgbClr val="002060"/>
                </a:solidFill>
                <a:latin typeface="FIGC - Azzurri" panose="00000500000000000000" pitchFamily="50" charset="0"/>
                <a:ea typeface="Times New Roman" panose="02020603050405020304" pitchFamily="18" charset="0"/>
              </a:rPr>
              <a:t>più Società </a:t>
            </a:r>
            <a:r>
              <a:rPr lang="it-IT" dirty="0">
                <a:solidFill>
                  <a:prstClr val="black"/>
                </a:solidFill>
                <a:latin typeface="FIGC - Azzurri" panose="00000500000000000000" pitchFamily="50" charset="0"/>
                <a:ea typeface="Times New Roman" panose="02020603050405020304" pitchFamily="18" charset="0"/>
              </a:rPr>
              <a:t>di cui soltanto </a:t>
            </a:r>
            <a:r>
              <a:rPr lang="it-IT" b="1" dirty="0">
                <a:solidFill>
                  <a:srgbClr val="002060"/>
                </a:solidFill>
                <a:latin typeface="FIGC - Azzurri" panose="00000500000000000000" pitchFamily="50" charset="0"/>
                <a:ea typeface="Times New Roman" panose="02020603050405020304" pitchFamily="18" charset="0"/>
              </a:rPr>
              <a:t>una</a:t>
            </a:r>
            <a:r>
              <a:rPr lang="it-IT" dirty="0">
                <a:solidFill>
                  <a:prstClr val="black"/>
                </a:solidFill>
                <a:latin typeface="FIGC - Azzurri" panose="00000500000000000000" pitchFamily="50" charset="0"/>
                <a:ea typeface="Times New Roman" panose="02020603050405020304" pitchFamily="18" charset="0"/>
              </a:rPr>
              <a:t> conserva l’anzianità di affiliazione.</a:t>
            </a:r>
          </a:p>
        </p:txBody>
      </p:sp>
      <p:sp>
        <p:nvSpPr>
          <p:cNvPr id="5" name="Figura a mano libera 4"/>
          <p:cNvSpPr/>
          <p:nvPr/>
        </p:nvSpPr>
        <p:spPr>
          <a:xfrm>
            <a:off x="440388" y="115395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dirty="0"/>
          </a:p>
        </p:txBody>
      </p:sp>
      <p:sp>
        <p:nvSpPr>
          <p:cNvPr id="6" name="Figura a mano libera 5"/>
          <p:cNvSpPr/>
          <p:nvPr/>
        </p:nvSpPr>
        <p:spPr>
          <a:xfrm>
            <a:off x="440388" y="228612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8" name="Figura a mano libera 7"/>
          <p:cNvSpPr/>
          <p:nvPr/>
        </p:nvSpPr>
        <p:spPr>
          <a:xfrm>
            <a:off x="440388" y="302817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9" name="Figura a mano libera 8"/>
          <p:cNvSpPr/>
          <p:nvPr/>
        </p:nvSpPr>
        <p:spPr>
          <a:xfrm>
            <a:off x="445047" y="346720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0" name="Figura a mano libera 9"/>
          <p:cNvSpPr/>
          <p:nvPr/>
        </p:nvSpPr>
        <p:spPr>
          <a:xfrm>
            <a:off x="440388" y="3897756"/>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1" name="Figura a mano libera 10"/>
          <p:cNvSpPr/>
          <p:nvPr/>
        </p:nvSpPr>
        <p:spPr>
          <a:xfrm>
            <a:off x="440388" y="4606960"/>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2" name="Figura a mano libera 11"/>
          <p:cNvSpPr/>
          <p:nvPr/>
        </p:nvSpPr>
        <p:spPr>
          <a:xfrm>
            <a:off x="440388" y="560326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3" name="Figura a mano libera 12"/>
          <p:cNvSpPr/>
          <p:nvPr/>
        </p:nvSpPr>
        <p:spPr>
          <a:xfrm>
            <a:off x="440388" y="159298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204029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649076" y="2212711"/>
            <a:ext cx="9873672" cy="1477328"/>
          </a:xfrm>
          <a:prstGeom prst="rect">
            <a:avLst/>
          </a:prstGeom>
          <a:noFill/>
        </p:spPr>
        <p:txBody>
          <a:bodyPr wrap="square" rtlCol="0">
            <a:spAutoFit/>
          </a:bodyPr>
          <a:lstStyle/>
          <a:p>
            <a:pPr algn="ctr"/>
            <a:r>
              <a:rPr lang="it-IT" sz="5400" b="1" dirty="0">
                <a:latin typeface="FIGC - Azzurri" panose="00000500000000000000" pitchFamily="50" charset="0"/>
              </a:rPr>
              <a:t>SCISSIONI</a:t>
            </a:r>
          </a:p>
          <a:p>
            <a:pPr algn="ctr"/>
            <a:r>
              <a:rPr lang="it-IT" sz="3600" b="1" dirty="0">
                <a:latin typeface="FIGC - Azzurri" panose="00000500000000000000" pitchFamily="50" charset="0"/>
              </a:rPr>
              <a:t>TOTALI O PARZIALI</a:t>
            </a:r>
          </a:p>
        </p:txBody>
      </p:sp>
      <p:graphicFrame>
        <p:nvGraphicFramePr>
          <p:cNvPr id="7" name="Diagramma 6"/>
          <p:cNvGraphicFramePr/>
          <p:nvPr>
            <p:extLst>
              <p:ext uri="{D42A27DB-BD31-4B8C-83A1-F6EECF244321}">
                <p14:modId xmlns:p14="http://schemas.microsoft.com/office/powerpoint/2010/main" val="2130882459"/>
              </p:ext>
            </p:extLst>
          </p:nvPr>
        </p:nvGraphicFramePr>
        <p:xfrm>
          <a:off x="224533" y="884627"/>
          <a:ext cx="6848620" cy="446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767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88275" y="155986"/>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SCISSIONI</a:t>
            </a:r>
          </a:p>
          <a:p>
            <a:pPr algn="ctr"/>
            <a:r>
              <a:rPr lang="it-IT" b="1" dirty="0">
                <a:latin typeface="FIGC - Azzurri" panose="00000500000000000000" pitchFamily="50" charset="0"/>
              </a:rPr>
              <a:t>NOTE</a:t>
            </a:r>
          </a:p>
        </p:txBody>
      </p:sp>
      <p:sp>
        <p:nvSpPr>
          <p:cNvPr id="9" name="CasellaDiTesto 8">
            <a:extLst>
              <a:ext uri="{FF2B5EF4-FFF2-40B4-BE49-F238E27FC236}">
                <a16:creationId xmlns:a16="http://schemas.microsoft.com/office/drawing/2014/main" id="{63A9621D-025D-4235-9308-C2CC9E0F4973}"/>
              </a:ext>
            </a:extLst>
          </p:cNvPr>
          <p:cNvSpPr txBox="1"/>
          <p:nvPr/>
        </p:nvSpPr>
        <p:spPr>
          <a:xfrm>
            <a:off x="946537" y="1173746"/>
            <a:ext cx="10951144" cy="2031325"/>
          </a:xfrm>
          <a:prstGeom prst="rect">
            <a:avLst/>
          </a:prstGeom>
          <a:noFill/>
        </p:spPr>
        <p:txBody>
          <a:bodyPr wrap="square" rtlCol="0">
            <a:spAutoFit/>
          </a:bodyPr>
          <a:lstStyle/>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b="1" dirty="0">
                <a:solidFill>
                  <a:srgbClr val="002060"/>
                </a:solidFill>
                <a:latin typeface="FIGC - Azzurri" panose="00000500000000000000" pitchFamily="50" charset="0"/>
                <a:ea typeface="Times New Roman" panose="02020603050405020304" pitchFamily="18" charset="0"/>
              </a:rPr>
              <a:t>scissione a favore di Società di nuova costituzione</a:t>
            </a:r>
            <a:r>
              <a:rPr lang="it-IT" sz="1400" dirty="0">
                <a:solidFill>
                  <a:prstClr val="black"/>
                </a:solidFill>
                <a:latin typeface="FIGC - Azzurri" panose="00000500000000000000" pitchFamily="50" charset="0"/>
                <a:ea typeface="Times New Roman" panose="02020603050405020304" pitchFamily="18" charset="0"/>
              </a:rPr>
              <a:t>, il progetto di scissione e il verbale assembleare saranno di competenza della sola Società scissa. La Società di nuova costituzione, beneficiaria della scissione, dovrà preventivamente affiliarsi attraverso il portale Anagrafe federale e l</a:t>
            </a:r>
            <a:r>
              <a:rPr lang="it-IT" sz="1400" b="1" dirty="0">
                <a:solidFill>
                  <a:srgbClr val="002060"/>
                </a:solidFill>
                <a:latin typeface="FIGC - Azzurri" panose="00000500000000000000" pitchFamily="50" charset="0"/>
                <a:ea typeface="Times New Roman" panose="02020603050405020304" pitchFamily="18" charset="0"/>
              </a:rPr>
              <a:t>’atto costitutivo </a:t>
            </a:r>
            <a:r>
              <a:rPr lang="it-IT" sz="1400" dirty="0">
                <a:solidFill>
                  <a:prstClr val="black"/>
                </a:solidFill>
                <a:latin typeface="FIGC - Azzurri" panose="00000500000000000000" pitchFamily="50" charset="0"/>
                <a:ea typeface="Times New Roman" panose="02020603050405020304" pitchFamily="18" charset="0"/>
              </a:rPr>
              <a:t>dovrà essere di pari data del verbale di scissione prodotto dalla Società scissa, nonché riportare il fatto di essersi costituita dalla scissione della Società scissa; lo </a:t>
            </a:r>
            <a:r>
              <a:rPr lang="it-IT" sz="1400" b="1" dirty="0">
                <a:solidFill>
                  <a:srgbClr val="002060"/>
                </a:solidFill>
                <a:latin typeface="FIGC - Azzurri" panose="00000500000000000000" pitchFamily="50" charset="0"/>
                <a:ea typeface="Times New Roman" panose="02020603050405020304" pitchFamily="18" charset="0"/>
              </a:rPr>
              <a:t>statuto</a:t>
            </a:r>
            <a:r>
              <a:rPr lang="it-IT" sz="1400" dirty="0">
                <a:solidFill>
                  <a:prstClr val="black"/>
                </a:solidFill>
                <a:latin typeface="FIGC - Azzurri" panose="00000500000000000000" pitchFamily="50" charset="0"/>
                <a:ea typeface="Times New Roman" panose="02020603050405020304" pitchFamily="18" charset="0"/>
              </a:rPr>
              <a:t> sarà un documento </a:t>
            </a:r>
            <a:r>
              <a:rPr lang="it-IT" sz="1400" b="1" dirty="0">
                <a:solidFill>
                  <a:srgbClr val="002060"/>
                </a:solidFill>
                <a:latin typeface="FIGC - Azzurri" panose="00000500000000000000" pitchFamily="50" charset="0"/>
                <a:ea typeface="Times New Roman" panose="02020603050405020304" pitchFamily="18" charset="0"/>
              </a:rPr>
              <a:t>distinto</a:t>
            </a:r>
            <a:r>
              <a:rPr lang="it-IT" sz="1400" dirty="0">
                <a:solidFill>
                  <a:prstClr val="black"/>
                </a:solidFill>
                <a:latin typeface="FIGC - Azzurri" panose="00000500000000000000" pitchFamily="50" charset="0"/>
                <a:ea typeface="Times New Roman" panose="02020603050405020304" pitchFamily="18" charset="0"/>
              </a:rPr>
              <a:t>.</a:t>
            </a:r>
          </a:p>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b="1" dirty="0">
                <a:solidFill>
                  <a:srgbClr val="002060"/>
                </a:solidFill>
                <a:latin typeface="FIGC - Azzurri" panose="00000500000000000000" pitchFamily="50" charset="0"/>
                <a:ea typeface="Times New Roman" panose="02020603050405020304" pitchFamily="18" charset="0"/>
              </a:rPr>
              <a:t>scissione a favore di Società preesistente/i</a:t>
            </a:r>
            <a:r>
              <a:rPr lang="it-IT" sz="1400" dirty="0">
                <a:solidFill>
                  <a:prstClr val="black"/>
                </a:solidFill>
                <a:latin typeface="FIGC - Azzurri" panose="00000500000000000000" pitchFamily="50" charset="0"/>
                <a:ea typeface="Times New Roman" panose="02020603050405020304" pitchFamily="18" charset="0"/>
              </a:rPr>
              <a:t>, il progetto di scissione e il verbale assembleare saranno di competenza di </a:t>
            </a:r>
            <a:r>
              <a:rPr lang="it-IT" sz="1400" b="1" dirty="0">
                <a:solidFill>
                  <a:srgbClr val="002060"/>
                </a:solidFill>
                <a:latin typeface="FIGC - Azzurri" panose="00000500000000000000" pitchFamily="50" charset="0"/>
                <a:ea typeface="Times New Roman" panose="02020603050405020304" pitchFamily="18" charset="0"/>
              </a:rPr>
              <a:t>tutte le Società coinvolte</a:t>
            </a:r>
            <a:r>
              <a:rPr lang="it-IT" sz="1400" dirty="0">
                <a:solidFill>
                  <a:prstClr val="black"/>
                </a:solidFill>
                <a:latin typeface="FIGC - Azzurri" panose="00000500000000000000" pitchFamily="50" charset="0"/>
                <a:ea typeface="Times New Roman" panose="02020603050405020304" pitchFamily="18" charset="0"/>
              </a:rPr>
              <a:t>. </a:t>
            </a:r>
            <a:r>
              <a:rPr lang="it-IT" sz="1400" b="1" dirty="0">
                <a:solidFill>
                  <a:srgbClr val="002060"/>
                </a:solidFill>
                <a:latin typeface="FIGC - Azzurri" panose="00000500000000000000" pitchFamily="50" charset="0"/>
                <a:ea typeface="Times New Roman" panose="02020603050405020304" pitchFamily="18" charset="0"/>
              </a:rPr>
              <a:t>L’atto costitutivo </a:t>
            </a:r>
            <a:r>
              <a:rPr lang="it-IT" sz="1400" dirty="0">
                <a:solidFill>
                  <a:prstClr val="black"/>
                </a:solidFill>
                <a:latin typeface="FIGC - Azzurri" panose="00000500000000000000" pitchFamily="50" charset="0"/>
                <a:ea typeface="Times New Roman" panose="02020603050405020304" pitchFamily="18" charset="0"/>
              </a:rPr>
              <a:t>della/e Società che prosegue/</a:t>
            </a:r>
            <a:r>
              <a:rPr lang="it-IT" sz="1400" dirty="0" err="1">
                <a:solidFill>
                  <a:prstClr val="black"/>
                </a:solidFill>
                <a:latin typeface="FIGC - Azzurri" panose="00000500000000000000" pitchFamily="50" charset="0"/>
                <a:ea typeface="Times New Roman" panose="02020603050405020304" pitchFamily="18" charset="0"/>
              </a:rPr>
              <a:t>ono</a:t>
            </a:r>
            <a:r>
              <a:rPr lang="it-IT" sz="1400" dirty="0">
                <a:solidFill>
                  <a:prstClr val="black"/>
                </a:solidFill>
                <a:latin typeface="FIGC - Azzurri" panose="00000500000000000000" pitchFamily="50" charset="0"/>
                <a:ea typeface="Times New Roman" panose="02020603050405020304" pitchFamily="18" charset="0"/>
              </a:rPr>
              <a:t> l’attività a seguito della scissione dovrà essere quello </a:t>
            </a:r>
            <a:r>
              <a:rPr lang="it-IT" sz="1400" b="1" dirty="0">
                <a:solidFill>
                  <a:srgbClr val="002060"/>
                </a:solidFill>
                <a:latin typeface="FIGC - Azzurri" panose="00000500000000000000" pitchFamily="50" charset="0"/>
                <a:ea typeface="Times New Roman" panose="02020603050405020304" pitchFamily="18" charset="0"/>
              </a:rPr>
              <a:t>originario</a:t>
            </a:r>
            <a:r>
              <a:rPr lang="it-IT" sz="1400" dirty="0">
                <a:solidFill>
                  <a:prstClr val="black"/>
                </a:solidFill>
                <a:latin typeface="FIGC - Azzurri" panose="00000500000000000000" pitchFamily="50" charset="0"/>
                <a:ea typeface="Times New Roman" panose="02020603050405020304" pitchFamily="18" charset="0"/>
              </a:rPr>
              <a:t>, mentre lo </a:t>
            </a:r>
            <a:r>
              <a:rPr lang="it-IT" sz="1400" b="1" dirty="0">
                <a:solidFill>
                  <a:srgbClr val="002060"/>
                </a:solidFill>
                <a:latin typeface="FIGC - Azzurri" panose="00000500000000000000" pitchFamily="50" charset="0"/>
                <a:ea typeface="Times New Roman" panose="02020603050405020304" pitchFamily="18" charset="0"/>
              </a:rPr>
              <a:t>statuto</a:t>
            </a:r>
            <a:r>
              <a:rPr lang="it-IT" sz="1400" dirty="0">
                <a:solidFill>
                  <a:srgbClr val="FF0000"/>
                </a:solidFill>
                <a:latin typeface="FIGC - Azzurri" panose="00000500000000000000" pitchFamily="50" charset="0"/>
                <a:ea typeface="Times New Roman" panose="02020603050405020304" pitchFamily="18" charset="0"/>
              </a:rPr>
              <a:t> </a:t>
            </a:r>
            <a:r>
              <a:rPr lang="it-IT" sz="1400" dirty="0">
                <a:solidFill>
                  <a:prstClr val="black"/>
                </a:solidFill>
                <a:latin typeface="FIGC - Azzurri" panose="00000500000000000000" pitchFamily="50" charset="0"/>
                <a:ea typeface="Times New Roman" panose="02020603050405020304" pitchFamily="18" charset="0"/>
              </a:rPr>
              <a:t>andrà </a:t>
            </a:r>
            <a:r>
              <a:rPr lang="it-IT" sz="1400" b="1" dirty="0">
                <a:solidFill>
                  <a:srgbClr val="002060"/>
                </a:solidFill>
                <a:latin typeface="FIGC - Azzurri" panose="00000500000000000000" pitchFamily="50" charset="0"/>
                <a:ea typeface="Times New Roman" panose="02020603050405020304" pitchFamily="18" charset="0"/>
              </a:rPr>
              <a:t>eventualmente adeguato </a:t>
            </a:r>
            <a:r>
              <a:rPr lang="it-IT" sz="1400" dirty="0">
                <a:solidFill>
                  <a:prstClr val="black"/>
                </a:solidFill>
                <a:latin typeface="FIGC - Azzurri" panose="00000500000000000000" pitchFamily="50" charset="0"/>
                <a:ea typeface="Times New Roman" panose="02020603050405020304" pitchFamily="18" charset="0"/>
              </a:rPr>
              <a:t>all’operazione. </a:t>
            </a:r>
          </a:p>
          <a:p>
            <a:pPr algn="just"/>
            <a:endParaRPr lang="it-IT" sz="1400" dirty="0">
              <a:solidFill>
                <a:prstClr val="black"/>
              </a:solidFill>
              <a:latin typeface="FIGC - Azzurri" panose="00000500000000000000" pitchFamily="50" charset="0"/>
              <a:ea typeface="Times New Roman" panose="02020603050405020304" pitchFamily="18" charset="0"/>
            </a:endParaRPr>
          </a:p>
        </p:txBody>
      </p:sp>
      <p:sp>
        <p:nvSpPr>
          <p:cNvPr id="5" name="CasellaDiTesto 4"/>
          <p:cNvSpPr txBox="1"/>
          <p:nvPr/>
        </p:nvSpPr>
        <p:spPr>
          <a:xfrm>
            <a:off x="340332" y="1171542"/>
            <a:ext cx="219807" cy="369332"/>
          </a:xfrm>
          <a:prstGeom prst="rect">
            <a:avLst/>
          </a:prstGeom>
          <a:noFill/>
        </p:spPr>
        <p:txBody>
          <a:bodyPr wrap="square" rtlCol="0">
            <a:spAutoFit/>
          </a:bodyPr>
          <a:lstStyle/>
          <a:p>
            <a:r>
              <a:rPr lang="it-IT" b="1" dirty="0">
                <a:solidFill>
                  <a:srgbClr val="002060"/>
                </a:solidFill>
                <a:latin typeface="FIGC - Azzurri" panose="00000500000000000000" pitchFamily="50" charset="0"/>
              </a:rPr>
              <a:t>1</a:t>
            </a:r>
          </a:p>
        </p:txBody>
      </p:sp>
      <p:sp>
        <p:nvSpPr>
          <p:cNvPr id="10" name="CasellaDiTesto 9"/>
          <p:cNvSpPr txBox="1"/>
          <p:nvPr/>
        </p:nvSpPr>
        <p:spPr>
          <a:xfrm>
            <a:off x="340332" y="2204797"/>
            <a:ext cx="187670" cy="369332"/>
          </a:xfrm>
          <a:prstGeom prst="rect">
            <a:avLst/>
          </a:prstGeom>
          <a:noFill/>
        </p:spPr>
        <p:txBody>
          <a:bodyPr wrap="square" rtlCol="0">
            <a:spAutoFit/>
          </a:bodyPr>
          <a:lstStyle/>
          <a:p>
            <a:r>
              <a:rPr lang="it-IT" b="1" dirty="0">
                <a:solidFill>
                  <a:srgbClr val="002060"/>
                </a:solidFill>
                <a:latin typeface="FIGC - Azzurri" panose="00000500000000000000" pitchFamily="50" charset="0"/>
              </a:rPr>
              <a:t>2</a:t>
            </a:r>
          </a:p>
        </p:txBody>
      </p:sp>
      <p:cxnSp>
        <p:nvCxnSpPr>
          <p:cNvPr id="11" name="Connettore 2 10"/>
          <p:cNvCxnSpPr/>
          <p:nvPr/>
        </p:nvCxnSpPr>
        <p:spPr>
          <a:xfrm>
            <a:off x="618292" y="1356208"/>
            <a:ext cx="32824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618292" y="2389463"/>
            <a:ext cx="32824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903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03564" y="199484"/>
            <a:ext cx="9374909" cy="584775"/>
          </a:xfrm>
          <a:prstGeom prst="rect">
            <a:avLst/>
          </a:prstGeom>
          <a:noFill/>
        </p:spPr>
        <p:txBody>
          <a:bodyPr wrap="square" rtlCol="0">
            <a:spAutoFit/>
          </a:bodyPr>
          <a:lstStyle/>
          <a:p>
            <a:pPr algn="ctr"/>
            <a:r>
              <a:rPr lang="it-IT" sz="3200" b="1" dirty="0">
                <a:latin typeface="FIGC - Azzurri" panose="00000500000000000000" pitchFamily="50" charset="0"/>
              </a:rPr>
              <a:t>ASSOCIAZIONI SPORTIVE DILETTANTISTICHE (A.S.D.)</a:t>
            </a:r>
          </a:p>
        </p:txBody>
      </p:sp>
      <p:sp>
        <p:nvSpPr>
          <p:cNvPr id="27" name="CasellaDiTesto 26">
            <a:extLst>
              <a:ext uri="{FF2B5EF4-FFF2-40B4-BE49-F238E27FC236}">
                <a16:creationId xmlns:a16="http://schemas.microsoft.com/office/drawing/2014/main" id="{13708D13-4AAF-4929-A790-2AA0E9192B9A}"/>
              </a:ext>
            </a:extLst>
          </p:cNvPr>
          <p:cNvSpPr txBox="1"/>
          <p:nvPr/>
        </p:nvSpPr>
        <p:spPr>
          <a:xfrm>
            <a:off x="6271492" y="1306452"/>
            <a:ext cx="5440218" cy="369332"/>
          </a:xfrm>
          <a:prstGeom prst="rect">
            <a:avLst/>
          </a:prstGeom>
          <a:solidFill>
            <a:schemeClr val="bg1"/>
          </a:solidFill>
          <a:ln w="38100">
            <a:solidFill>
              <a:srgbClr val="FFC000"/>
            </a:solidFill>
          </a:ln>
        </p:spPr>
        <p:txBody>
          <a:bodyPr wrap="square" rtlCol="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b="1" kern="0" dirty="0">
                <a:solidFill>
                  <a:prstClr val="black"/>
                </a:solidFill>
                <a:latin typeface="FIGC - Azzurri" panose="00000500000000000000" pitchFamily="50" charset="0"/>
              </a:rPr>
              <a:t>Associazioni non riconosciute (artt. 36 – 42 c.c.)</a:t>
            </a:r>
            <a:endParaRPr kumimoji="0" lang="it-IT"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28" name="CasellaDiTesto 27">
            <a:extLst>
              <a:ext uri="{FF2B5EF4-FFF2-40B4-BE49-F238E27FC236}">
                <a16:creationId xmlns:a16="http://schemas.microsoft.com/office/drawing/2014/main" id="{63A9621D-025D-4235-9308-C2CC9E0F4973}"/>
              </a:ext>
            </a:extLst>
          </p:cNvPr>
          <p:cNvSpPr txBox="1"/>
          <p:nvPr/>
        </p:nvSpPr>
        <p:spPr>
          <a:xfrm>
            <a:off x="385762" y="1890484"/>
            <a:ext cx="5516273" cy="2185214"/>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latin typeface="FIGC - Azzurri" panose="00000500000000000000" pitchFamily="50" charset="0"/>
              </a:rPr>
              <a:t>Sono dotate di </a:t>
            </a:r>
            <a:r>
              <a:rPr lang="it-IT" sz="1700" b="1" i="1" dirty="0">
                <a:latin typeface="FIGC - Azzurri" panose="00000500000000000000" pitchFamily="50" charset="0"/>
              </a:rPr>
              <a:t>personalità giuridica </a:t>
            </a:r>
            <a:r>
              <a:rPr lang="it-IT" sz="1700" dirty="0">
                <a:latin typeface="FIGC - Azzurri" panose="00000500000000000000" pitchFamily="50" charset="0"/>
              </a:rPr>
              <a:t>come le Società di capitali.</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Devono costituirsi per </a:t>
            </a:r>
            <a:r>
              <a:rPr lang="it-IT" sz="1700" b="1" i="1" dirty="0">
                <a:latin typeface="FIGC - Azzurri" panose="00000500000000000000" pitchFamily="50" charset="0"/>
                <a:ea typeface="Times New Roman" panose="02020603050405020304" pitchFamily="18" charset="0"/>
              </a:rPr>
              <a:t>atto pubblico </a:t>
            </a:r>
            <a:r>
              <a:rPr lang="it-IT" sz="1700" dirty="0">
                <a:solidFill>
                  <a:prstClr val="black"/>
                </a:solidFill>
                <a:latin typeface="FIGC - Azzurri" panose="00000500000000000000" pitchFamily="50" charset="0"/>
                <a:ea typeface="Times New Roman" panose="02020603050405020304" pitchFamily="18" charset="0"/>
              </a:rPr>
              <a:t>(atto costitutivo e statuto), </a:t>
            </a:r>
            <a:r>
              <a:rPr lang="it-IT" sz="1700" dirty="0">
                <a:latin typeface="FIGC - Azzurri" panose="00000500000000000000" pitchFamily="50" charset="0"/>
                <a:ea typeface="Times New Roman" panose="02020603050405020304" pitchFamily="18" charset="0"/>
              </a:rPr>
              <a:t>vale a dire notarile</a:t>
            </a:r>
            <a:r>
              <a:rPr lang="it-IT" sz="17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Ogni </a:t>
            </a:r>
            <a:r>
              <a:rPr lang="it-IT" sz="1700" b="1" i="1" dirty="0">
                <a:latin typeface="FIGC - Azzurri" panose="00000500000000000000" pitchFamily="50" charset="0"/>
                <a:ea typeface="Times New Roman" panose="02020603050405020304" pitchFamily="18" charset="0"/>
              </a:rPr>
              <a:t>modifica statutaria </a:t>
            </a:r>
            <a:r>
              <a:rPr lang="it-IT" sz="1700" dirty="0">
                <a:solidFill>
                  <a:prstClr val="black"/>
                </a:solidFill>
                <a:latin typeface="FIGC - Azzurri" panose="00000500000000000000" pitchFamily="50" charset="0"/>
                <a:ea typeface="Times New Roman" panose="02020603050405020304" pitchFamily="18" charset="0"/>
              </a:rPr>
              <a:t>(es: cambio di denominazione sociale, trasferimento di sede sociale) deve essere disposta mediante </a:t>
            </a:r>
            <a:r>
              <a:rPr lang="it-IT" sz="1700" b="1" i="1" dirty="0">
                <a:latin typeface="FIGC - Azzurri" panose="00000500000000000000" pitchFamily="50" charset="0"/>
                <a:ea typeface="Times New Roman" panose="02020603050405020304" pitchFamily="18" charset="0"/>
              </a:rPr>
              <a:t>atto pubblico </a:t>
            </a:r>
            <a:r>
              <a:rPr lang="it-IT" sz="1700" dirty="0">
                <a:solidFill>
                  <a:prstClr val="black"/>
                </a:solidFill>
                <a:latin typeface="FIGC - Azzurri" panose="00000500000000000000" pitchFamily="50" charset="0"/>
                <a:ea typeface="Times New Roman" panose="02020603050405020304" pitchFamily="18" charset="0"/>
              </a:rPr>
              <a:t>o </a:t>
            </a:r>
            <a:r>
              <a:rPr lang="it-IT" sz="1700" b="1" i="1" dirty="0">
                <a:latin typeface="FIGC - Azzurri" panose="00000500000000000000" pitchFamily="50" charset="0"/>
                <a:ea typeface="Times New Roman" panose="02020603050405020304" pitchFamily="18" charset="0"/>
              </a:rPr>
              <a:t>scrittura privata autenticata</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latin typeface="FIGC - Azzurri" panose="00000500000000000000" pitchFamily="50" charset="0"/>
                <a:ea typeface="Times New Roman" panose="02020603050405020304" pitchFamily="18" charset="0"/>
              </a:rPr>
              <a:t>dal notaio</a:t>
            </a:r>
            <a:r>
              <a:rPr lang="it-IT" sz="1700" dirty="0">
                <a:solidFill>
                  <a:prstClr val="black"/>
                </a:solidFill>
                <a:latin typeface="FIGC - Azzurri" panose="00000500000000000000" pitchFamily="50" charset="0"/>
                <a:ea typeface="Times New Roman" panose="02020603050405020304" pitchFamily="18" charset="0"/>
              </a:rPr>
              <a:t>.</a:t>
            </a:r>
          </a:p>
        </p:txBody>
      </p:sp>
      <p:sp>
        <p:nvSpPr>
          <p:cNvPr id="29" name="CasellaDiTesto 28">
            <a:extLst>
              <a:ext uri="{FF2B5EF4-FFF2-40B4-BE49-F238E27FC236}">
                <a16:creationId xmlns:a16="http://schemas.microsoft.com/office/drawing/2014/main" id="{13708D13-4AAF-4929-A790-2AA0E9192B9A}"/>
              </a:ext>
            </a:extLst>
          </p:cNvPr>
          <p:cNvSpPr txBox="1"/>
          <p:nvPr/>
        </p:nvSpPr>
        <p:spPr>
          <a:xfrm>
            <a:off x="655770" y="1317273"/>
            <a:ext cx="4574147" cy="369332"/>
          </a:xfrm>
          <a:prstGeom prst="rect">
            <a:avLst/>
          </a:prstGeom>
          <a:solidFill>
            <a:schemeClr val="bg1"/>
          </a:solidFill>
          <a:ln w="38100">
            <a:solidFill>
              <a:srgbClr val="FFC000"/>
            </a:solidFill>
          </a:ln>
        </p:spPr>
        <p:txBody>
          <a:bodyPr wrap="square" rtlCol="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b="1" i="0" u="none" strike="noStrike" kern="0" cap="none" spc="0" normalizeH="0" baseline="0" noProof="0" dirty="0">
                <a:ln>
                  <a:noFill/>
                </a:ln>
                <a:solidFill>
                  <a:prstClr val="black"/>
                </a:solidFill>
                <a:effectLst/>
                <a:uLnTx/>
                <a:uFillTx/>
                <a:latin typeface="FIGC - Azzurri" panose="00000500000000000000" pitchFamily="50" charset="0"/>
              </a:rPr>
              <a:t>Associazioni riconosciute (art.</a:t>
            </a:r>
            <a:r>
              <a:rPr kumimoji="0" lang="it-IT" b="1" i="0" u="none" strike="noStrike" kern="0" cap="none" spc="0" normalizeH="0" noProof="0" dirty="0">
                <a:ln>
                  <a:noFill/>
                </a:ln>
                <a:solidFill>
                  <a:prstClr val="black"/>
                </a:solidFill>
                <a:effectLst/>
                <a:uLnTx/>
                <a:uFillTx/>
                <a:latin typeface="FIGC - Azzurri" panose="00000500000000000000" pitchFamily="50" charset="0"/>
              </a:rPr>
              <a:t> 14 – 35 c.c.)</a:t>
            </a:r>
            <a:endParaRPr kumimoji="0" lang="it-IT"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6067158" y="1876703"/>
            <a:ext cx="5948216" cy="1923604"/>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latin typeface="FIGC - Azzurri" panose="00000500000000000000" pitchFamily="50" charset="0"/>
              </a:rPr>
              <a:t>Non sono dotate di </a:t>
            </a:r>
            <a:r>
              <a:rPr lang="it-IT" sz="1700" b="1" i="1" dirty="0">
                <a:latin typeface="FIGC - Azzurri" panose="00000500000000000000" pitchFamily="50" charset="0"/>
              </a:rPr>
              <a:t>personalità giuridica</a:t>
            </a:r>
            <a:r>
              <a:rPr lang="it-IT" sz="1700" dirty="0">
                <a:latin typeface="FIGC - Azzurri" panose="00000500000000000000" pitchFamily="50" charset="0"/>
              </a:rPr>
              <a:t>.</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Non è previsto obbligo di costituzione né di disposizioni modificative dell’organizzazione interna mediante </a:t>
            </a:r>
            <a:r>
              <a:rPr lang="it-IT" sz="1700" b="1" i="1" dirty="0">
                <a:latin typeface="FIGC - Azzurri" panose="00000500000000000000" pitchFamily="50" charset="0"/>
                <a:ea typeface="Times New Roman" panose="02020603050405020304" pitchFamily="18" charset="0"/>
              </a:rPr>
              <a:t>atto pubblico</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solidFill>
                  <a:prstClr val="black"/>
                </a:solidFill>
                <a:latin typeface="FIGC - Azzurri" panose="00000500000000000000" pitchFamily="50" charset="0"/>
                <a:ea typeface="Times New Roman" panose="02020603050405020304" pitchFamily="18" charset="0"/>
              </a:rPr>
              <a:t>o </a:t>
            </a:r>
            <a:r>
              <a:rPr lang="it-IT" sz="1700" b="1" i="1" dirty="0">
                <a:latin typeface="FIGC - Azzurri" panose="00000500000000000000" pitchFamily="50" charset="0"/>
                <a:ea typeface="Times New Roman" panose="02020603050405020304" pitchFamily="18" charset="0"/>
              </a:rPr>
              <a:t>scrittura privata autenticata </a:t>
            </a:r>
            <a:r>
              <a:rPr lang="it-IT" sz="1700" dirty="0">
                <a:solidFill>
                  <a:prstClr val="black"/>
                </a:solidFill>
                <a:latin typeface="FIGC - Azzurri" panose="00000500000000000000" pitchFamily="50" charset="0"/>
                <a:ea typeface="Times New Roman" panose="02020603050405020304" pitchFamily="18" charset="0"/>
              </a:rPr>
              <a:t>(es: </a:t>
            </a:r>
            <a:r>
              <a:rPr lang="it-IT" sz="1700" b="1" i="1" dirty="0">
                <a:latin typeface="FIGC - Azzurri" panose="00000500000000000000" pitchFamily="50" charset="0"/>
                <a:ea typeface="Times New Roman" panose="02020603050405020304" pitchFamily="18" charset="0"/>
              </a:rPr>
              <a:t>scrittura privata semplice</a:t>
            </a:r>
            <a:r>
              <a:rPr lang="it-IT" sz="1700" dirty="0">
                <a:latin typeface="FIGC - Azzurri" panose="00000500000000000000" pitchFamily="50" charset="0"/>
                <a:ea typeface="Times New Roman" panose="02020603050405020304" pitchFamily="18" charset="0"/>
              </a:rPr>
              <a:t>, vale a dire senza autentica del notaio,</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solidFill>
                  <a:prstClr val="black"/>
                </a:solidFill>
                <a:latin typeface="FIGC - Azzurri" panose="00000500000000000000" pitchFamily="50" charset="0"/>
                <a:ea typeface="Times New Roman" panose="02020603050405020304" pitchFamily="18" charset="0"/>
              </a:rPr>
              <a:t>per redazione dell’atto costitutivo e dello statuto o per trasferimento di sede sociale).</a:t>
            </a:r>
          </a:p>
        </p:txBody>
      </p:sp>
      <p:sp>
        <p:nvSpPr>
          <p:cNvPr id="2" name="CasellaDiTesto 1"/>
          <p:cNvSpPr txBox="1"/>
          <p:nvPr/>
        </p:nvSpPr>
        <p:spPr>
          <a:xfrm>
            <a:off x="655770" y="4834964"/>
            <a:ext cx="8229612" cy="1400383"/>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latin typeface="FIGC - Azzurri" panose="00000500000000000000" pitchFamily="50" charset="0"/>
              </a:rPr>
              <a:t>Obbligo di indicare nella denominazione sociale la </a:t>
            </a:r>
            <a:r>
              <a:rPr lang="it-IT" sz="1700" b="1" i="1" dirty="0">
                <a:latin typeface="FIGC - Azzurri" panose="00000500000000000000" pitchFamily="50" charset="0"/>
              </a:rPr>
              <a:t>finalità sportiva </a:t>
            </a:r>
            <a:r>
              <a:rPr lang="it-IT" sz="1700" dirty="0">
                <a:latin typeface="FIGC - Azzurri" panose="00000500000000000000" pitchFamily="50" charset="0"/>
              </a:rPr>
              <a:t>e la </a:t>
            </a:r>
            <a:r>
              <a:rPr lang="it-IT" sz="1700" b="1" i="1" dirty="0">
                <a:latin typeface="FIGC - Azzurri" panose="00000500000000000000" pitchFamily="50" charset="0"/>
              </a:rPr>
              <a:t>natura</a:t>
            </a:r>
            <a:r>
              <a:rPr lang="it-IT" sz="1700" dirty="0">
                <a:solidFill>
                  <a:srgbClr val="FF0000"/>
                </a:solidFill>
                <a:latin typeface="FIGC - Azzurri" panose="00000500000000000000" pitchFamily="50" charset="0"/>
              </a:rPr>
              <a:t> </a:t>
            </a:r>
            <a:r>
              <a:rPr lang="it-IT" sz="1700" b="1" i="1" dirty="0">
                <a:latin typeface="FIGC - Azzurri" panose="00000500000000000000" pitchFamily="50" charset="0"/>
              </a:rPr>
              <a:t>dilettantistica dell’attività </a:t>
            </a:r>
            <a:r>
              <a:rPr lang="it-IT" sz="1700" dirty="0">
                <a:latin typeface="FIGC - Azzurri" panose="00000500000000000000" pitchFamily="50" charset="0"/>
              </a:rPr>
              <a:t>(es: Associazione Sportiva Dilettantistica Esempio).</a:t>
            </a:r>
          </a:p>
          <a:p>
            <a:pPr marL="285750" indent="-285750" algn="just">
              <a:buFont typeface="Arial" panose="020B0604020202020204" pitchFamily="34" charset="0"/>
              <a:buChar char="•"/>
            </a:pPr>
            <a:r>
              <a:rPr lang="it-IT" sz="1700" dirty="0">
                <a:latin typeface="FIGC - Azzurri" panose="00000500000000000000" pitchFamily="50" charset="0"/>
              </a:rPr>
              <a:t>Obblighi </a:t>
            </a:r>
            <a:r>
              <a:rPr lang="it-IT" sz="1700" b="1" i="1" dirty="0">
                <a:latin typeface="FIGC - Azzurri" panose="00000500000000000000" pitchFamily="50" charset="0"/>
              </a:rPr>
              <a:t>contenutistici</a:t>
            </a:r>
            <a:r>
              <a:rPr lang="it-IT" sz="1700" dirty="0">
                <a:solidFill>
                  <a:srgbClr val="FF0000"/>
                </a:solidFill>
                <a:latin typeface="FIGC - Azzurri" panose="00000500000000000000" pitchFamily="50" charset="0"/>
              </a:rPr>
              <a:t> </a:t>
            </a:r>
            <a:r>
              <a:rPr lang="it-IT" sz="1700" dirty="0">
                <a:latin typeface="FIGC - Azzurri" panose="00000500000000000000" pitchFamily="50" charset="0"/>
              </a:rPr>
              <a:t>dello statuto sociale (</a:t>
            </a:r>
            <a:r>
              <a:rPr lang="it-IT" sz="1700" dirty="0" err="1">
                <a:latin typeface="FIGC - Azzurri" panose="00000500000000000000" pitchFamily="50" charset="0"/>
              </a:rPr>
              <a:t>rif.</a:t>
            </a:r>
            <a:r>
              <a:rPr lang="it-IT" sz="1700" dirty="0">
                <a:latin typeface="FIGC - Azzurri" panose="00000500000000000000" pitchFamily="50" charset="0"/>
              </a:rPr>
              <a:t> art. 90, comma 18, L. 289/2002 – art. 7 D. Lgs. 36/2021).</a:t>
            </a:r>
          </a:p>
        </p:txBody>
      </p:sp>
      <p:sp>
        <p:nvSpPr>
          <p:cNvPr id="17" name="CasellaDiTesto 16">
            <a:extLst>
              <a:ext uri="{FF2B5EF4-FFF2-40B4-BE49-F238E27FC236}">
                <a16:creationId xmlns:a16="http://schemas.microsoft.com/office/drawing/2014/main" id="{13708D13-4AAF-4929-A790-2AA0E9192B9A}"/>
              </a:ext>
            </a:extLst>
          </p:cNvPr>
          <p:cNvSpPr txBox="1"/>
          <p:nvPr/>
        </p:nvSpPr>
        <p:spPr>
          <a:xfrm>
            <a:off x="3494052" y="4465632"/>
            <a:ext cx="2880166" cy="369332"/>
          </a:xfrm>
          <a:prstGeom prst="rect">
            <a:avLst/>
          </a:prstGeom>
          <a:solidFill>
            <a:schemeClr val="bg1"/>
          </a:solidFill>
          <a:ln w="38100">
            <a:solidFill>
              <a:srgbClr val="0070C0"/>
            </a:solidFill>
          </a:ln>
        </p:spPr>
        <p:txBody>
          <a:bodyPr wrap="square" rtlCol="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b="1" kern="0" dirty="0">
                <a:solidFill>
                  <a:prstClr val="black"/>
                </a:solidFill>
                <a:latin typeface="FIGC - Azzurri" panose="00000500000000000000" pitchFamily="50" charset="0"/>
              </a:rPr>
              <a:t>Elementi comuni</a:t>
            </a:r>
            <a:endParaRPr kumimoji="0" lang="it-IT" b="1" i="0" u="none" strike="noStrike" kern="0" cap="none" spc="0" normalizeH="0" baseline="0" noProof="0" dirty="0">
              <a:ln>
                <a:noFill/>
              </a:ln>
              <a:solidFill>
                <a:prstClr val="black"/>
              </a:solidFill>
              <a:effectLst/>
              <a:uLnTx/>
              <a:uFillTx/>
              <a:latin typeface="FIGC - Azzurri" panose="00000500000000000000" pitchFamily="50" charset="0"/>
            </a:endParaRPr>
          </a:p>
        </p:txBody>
      </p:sp>
      <p:cxnSp>
        <p:nvCxnSpPr>
          <p:cNvPr id="10" name="Connettore diritto 9"/>
          <p:cNvCxnSpPr/>
          <p:nvPr/>
        </p:nvCxnSpPr>
        <p:spPr>
          <a:xfrm>
            <a:off x="0" y="969667"/>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a:off x="-6635" y="1114892"/>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Freccia in giù 4"/>
          <p:cNvSpPr/>
          <p:nvPr/>
        </p:nvSpPr>
        <p:spPr>
          <a:xfrm>
            <a:off x="2781024" y="1695232"/>
            <a:ext cx="96716" cy="27408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8837024" y="1672378"/>
            <a:ext cx="96716" cy="27408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17122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40147" y="249993"/>
            <a:ext cx="10418618" cy="523220"/>
          </a:xfrm>
          <a:prstGeom prst="rect">
            <a:avLst/>
          </a:prstGeom>
          <a:noFill/>
        </p:spPr>
        <p:txBody>
          <a:bodyPr wrap="square" rtlCol="0">
            <a:spAutoFit/>
          </a:bodyPr>
          <a:lstStyle/>
          <a:p>
            <a:pPr algn="ctr"/>
            <a:r>
              <a:rPr lang="it-IT" sz="2800" b="1" dirty="0">
                <a:latin typeface="FIGC - Azzurri" panose="00000500000000000000" pitchFamily="50" charset="0"/>
              </a:rPr>
              <a:t>SCISSIONI TRA A.S.D. E S.S.D : POSSIBILI?</a:t>
            </a:r>
          </a:p>
        </p:txBody>
      </p:sp>
      <p:graphicFrame>
        <p:nvGraphicFramePr>
          <p:cNvPr id="11" name="Diagramma 10"/>
          <p:cNvGraphicFramePr/>
          <p:nvPr>
            <p:extLst>
              <p:ext uri="{D42A27DB-BD31-4B8C-83A1-F6EECF244321}">
                <p14:modId xmlns:p14="http://schemas.microsoft.com/office/powerpoint/2010/main" val="1545563843"/>
              </p:ext>
            </p:extLst>
          </p:nvPr>
        </p:nvGraphicFramePr>
        <p:xfrm>
          <a:off x="1757625" y="7732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178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85668" y="270863"/>
            <a:ext cx="10418618" cy="830997"/>
          </a:xfrm>
          <a:prstGeom prst="rect">
            <a:avLst/>
          </a:prstGeom>
          <a:noFill/>
        </p:spPr>
        <p:txBody>
          <a:bodyPr wrap="square" rtlCol="0">
            <a:spAutoFit/>
          </a:bodyPr>
          <a:lstStyle/>
          <a:p>
            <a:pPr algn="ctr"/>
            <a:r>
              <a:rPr lang="it-IT" sz="2800" b="1" dirty="0">
                <a:latin typeface="FIGC - Azzurri" panose="00000500000000000000" pitchFamily="50" charset="0"/>
              </a:rPr>
              <a:t>CONFERIMENTI D’AZIENDA (ART. 20 N.O.I.F.) </a:t>
            </a:r>
            <a:r>
              <a:rPr lang="it-IT" sz="2000" b="1" dirty="0">
                <a:latin typeface="FIGC - Azzurri" panose="00000500000000000000" pitchFamily="50" charset="0"/>
              </a:rPr>
              <a:t>-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2" name="Rettangolo 1"/>
          <p:cNvSpPr/>
          <p:nvPr/>
        </p:nvSpPr>
        <p:spPr>
          <a:xfrm>
            <a:off x="515294" y="1206865"/>
            <a:ext cx="3124721" cy="3970318"/>
          </a:xfrm>
          <a:prstGeom prst="rect">
            <a:avLst/>
          </a:prstGeom>
        </p:spPr>
        <p:txBody>
          <a:bodyPr wrap="square">
            <a:spAutoFit/>
          </a:bodyPr>
          <a:lstStyle/>
          <a:p>
            <a:pPr algn="just"/>
            <a:r>
              <a:rPr lang="it-IT" dirty="0">
                <a:latin typeface="FIGC - Azzurri" panose="00000500000000000000" pitchFamily="50" charset="0"/>
                <a:ea typeface="Times New Roman" panose="02020603050405020304" pitchFamily="18" charset="0"/>
              </a:rPr>
              <a:t>Operazione mediante la quale un’</a:t>
            </a:r>
            <a:r>
              <a:rPr lang="it-IT" b="1" dirty="0">
                <a:solidFill>
                  <a:srgbClr val="00B050"/>
                </a:solidFill>
                <a:latin typeface="FIGC - Azzurri" panose="00000500000000000000" pitchFamily="50" charset="0"/>
                <a:ea typeface="Times New Roman" panose="02020603050405020304" pitchFamily="18" charset="0"/>
              </a:rPr>
              <a:t>intera azienda </a:t>
            </a:r>
            <a:r>
              <a:rPr lang="it-IT" dirty="0">
                <a:latin typeface="FIGC - Azzurri" panose="00000500000000000000" pitchFamily="50" charset="0"/>
                <a:ea typeface="Times New Roman" panose="02020603050405020304" pitchFamily="18" charset="0"/>
              </a:rPr>
              <a:t>o un </a:t>
            </a:r>
            <a:r>
              <a:rPr lang="it-IT" b="1" dirty="0">
                <a:solidFill>
                  <a:srgbClr val="00B050"/>
                </a:solidFill>
                <a:latin typeface="FIGC - Azzurri" panose="00000500000000000000" pitchFamily="50" charset="0"/>
                <a:ea typeface="Times New Roman" panose="02020603050405020304" pitchFamily="18" charset="0"/>
              </a:rPr>
              <a:t>ramo</a:t>
            </a:r>
            <a:r>
              <a:rPr lang="it-IT" dirty="0">
                <a:latin typeface="FIGC - Azzurri" panose="00000500000000000000" pitchFamily="50" charset="0"/>
                <a:ea typeface="Times New Roman" panose="02020603050405020304" pitchFamily="18" charset="0"/>
              </a:rPr>
              <a:t> ad essa relativo è </a:t>
            </a:r>
            <a:r>
              <a:rPr lang="it-IT" b="1" dirty="0">
                <a:solidFill>
                  <a:srgbClr val="00B050"/>
                </a:solidFill>
                <a:latin typeface="FIGC - Azzurri" panose="00000500000000000000" pitchFamily="50" charset="0"/>
                <a:ea typeface="Times New Roman" panose="02020603050405020304" pitchFamily="18" charset="0"/>
              </a:rPr>
              <a:t>trasferito</a:t>
            </a:r>
            <a:r>
              <a:rPr lang="it-IT" dirty="0">
                <a:latin typeface="FIGC - Azzurri" panose="00000500000000000000" pitchFamily="50" charset="0"/>
                <a:ea typeface="Times New Roman" panose="02020603050405020304" pitchFamily="18" charset="0"/>
              </a:rPr>
              <a:t> da una </a:t>
            </a:r>
            <a:r>
              <a:rPr lang="it-IT" b="1" dirty="0">
                <a:solidFill>
                  <a:srgbClr val="00B050"/>
                </a:solidFill>
                <a:latin typeface="FIGC - Azzurri" panose="00000500000000000000" pitchFamily="50" charset="0"/>
                <a:ea typeface="Times New Roman" panose="02020603050405020304" pitchFamily="18" charset="0"/>
              </a:rPr>
              <a:t>Società</a:t>
            </a:r>
            <a:r>
              <a:rPr lang="it-IT" dirty="0">
                <a:solidFill>
                  <a:srgbClr val="FF0000"/>
                </a:solidFill>
                <a:latin typeface="FIGC - Azzurri" panose="00000500000000000000" pitchFamily="50" charset="0"/>
                <a:ea typeface="Times New Roman" panose="02020603050405020304" pitchFamily="18" charset="0"/>
              </a:rPr>
              <a:t> </a:t>
            </a:r>
            <a:r>
              <a:rPr lang="it-IT" b="1" dirty="0">
                <a:solidFill>
                  <a:srgbClr val="00B050"/>
                </a:solidFill>
                <a:latin typeface="FIGC - Azzurri" panose="00000500000000000000" pitchFamily="50" charset="0"/>
                <a:ea typeface="Times New Roman" panose="02020603050405020304" pitchFamily="18" charset="0"/>
              </a:rPr>
              <a:t>conferente</a:t>
            </a:r>
            <a:r>
              <a:rPr lang="it-IT" dirty="0">
                <a:solidFill>
                  <a:srgbClr val="FF0000"/>
                </a:solidFill>
                <a:latin typeface="FIGC - Azzurri" panose="00000500000000000000" pitchFamily="50" charset="0"/>
                <a:ea typeface="Times New Roman" panose="02020603050405020304" pitchFamily="18" charset="0"/>
              </a:rPr>
              <a:t> </a:t>
            </a:r>
            <a:r>
              <a:rPr lang="it-IT" dirty="0">
                <a:latin typeface="FIGC - Azzurri" panose="00000500000000000000" pitchFamily="50" charset="0"/>
                <a:ea typeface="Times New Roman" panose="02020603050405020304" pitchFamily="18" charset="0"/>
              </a:rPr>
              <a:t>ad una </a:t>
            </a:r>
            <a:r>
              <a:rPr lang="it-IT" b="1" dirty="0">
                <a:solidFill>
                  <a:srgbClr val="00B050"/>
                </a:solidFill>
                <a:latin typeface="FIGC - Azzurri" panose="00000500000000000000" pitchFamily="50" charset="0"/>
                <a:ea typeface="Times New Roman" panose="02020603050405020304" pitchFamily="18" charset="0"/>
              </a:rPr>
              <a:t>Società conferitaria</a:t>
            </a:r>
            <a:r>
              <a:rPr lang="it-IT" dirty="0">
                <a:latin typeface="FIGC - Azzurri" panose="00000500000000000000" pitchFamily="50" charset="0"/>
                <a:ea typeface="Times New Roman" panose="02020603050405020304" pitchFamily="18" charset="0"/>
              </a:rPr>
              <a:t>. La conferente, in contropartita del conferimento, </a:t>
            </a:r>
            <a:r>
              <a:rPr lang="it-IT" b="1" dirty="0">
                <a:solidFill>
                  <a:srgbClr val="00B050"/>
                </a:solidFill>
                <a:latin typeface="FIGC - Azzurri" panose="00000500000000000000" pitchFamily="50" charset="0"/>
                <a:ea typeface="Times New Roman" panose="02020603050405020304" pitchFamily="18" charset="0"/>
              </a:rPr>
              <a:t>non riceve denaro </a:t>
            </a:r>
            <a:r>
              <a:rPr lang="it-IT" dirty="0">
                <a:latin typeface="FIGC - Azzurri" panose="00000500000000000000" pitchFamily="50" charset="0"/>
                <a:ea typeface="Times New Roman" panose="02020603050405020304" pitchFamily="18" charset="0"/>
              </a:rPr>
              <a:t>– come nel caso della cessione d’azienda – </a:t>
            </a:r>
            <a:r>
              <a:rPr lang="it-IT" b="1" dirty="0">
                <a:solidFill>
                  <a:srgbClr val="00B050"/>
                </a:solidFill>
                <a:latin typeface="FIGC - Azzurri" panose="00000500000000000000" pitchFamily="50" charset="0"/>
                <a:ea typeface="Times New Roman" panose="02020603050405020304" pitchFamily="18" charset="0"/>
              </a:rPr>
              <a:t>ma azioni o quote </a:t>
            </a:r>
            <a:r>
              <a:rPr lang="it-IT" dirty="0">
                <a:latin typeface="FIGC - Azzurri" panose="00000500000000000000" pitchFamily="50" charset="0"/>
                <a:ea typeface="Times New Roman" panose="02020603050405020304" pitchFamily="18" charset="0"/>
              </a:rPr>
              <a:t>appositamente emesse dalla conferitaria.</a:t>
            </a:r>
            <a:r>
              <a:rPr lang="it-IT" b="1" dirty="0">
                <a:latin typeface="FIGC - Azzurri" panose="00000500000000000000" pitchFamily="50" charset="0"/>
                <a:ea typeface="Times New Roman" panose="02020603050405020304" pitchFamily="18" charset="0"/>
              </a:rPr>
              <a:t> </a:t>
            </a:r>
            <a:r>
              <a:rPr lang="it-IT" b="1" u="sng" dirty="0">
                <a:latin typeface="FIGC - Azzurri" panose="00000500000000000000" pitchFamily="50" charset="0"/>
                <a:ea typeface="Times New Roman" panose="02020603050405020304" pitchFamily="18" charset="0"/>
              </a:rPr>
              <a:t>In ambito dilettantistico, è un’operazione riguardante le sole S.S.D.</a:t>
            </a:r>
          </a:p>
          <a:p>
            <a:pPr algn="just"/>
            <a:endParaRPr lang="it-IT" dirty="0">
              <a:solidFill>
                <a:prstClr val="black"/>
              </a:solidFill>
              <a:latin typeface="FIGC - Azzurri" panose="00000500000000000000" pitchFamily="50" charset="0"/>
              <a:ea typeface="Times New Roman" panose="02020603050405020304" pitchFamily="18" charset="0"/>
            </a:endParaRPr>
          </a:p>
        </p:txBody>
      </p:sp>
      <p:graphicFrame>
        <p:nvGraphicFramePr>
          <p:cNvPr id="5" name="Diagramma 4"/>
          <p:cNvGraphicFramePr/>
          <p:nvPr>
            <p:extLst>
              <p:ext uri="{D42A27DB-BD31-4B8C-83A1-F6EECF244321}">
                <p14:modId xmlns:p14="http://schemas.microsoft.com/office/powerpoint/2010/main" val="956131195"/>
              </p:ext>
            </p:extLst>
          </p:nvPr>
        </p:nvGraphicFramePr>
        <p:xfrm>
          <a:off x="3640015" y="1206865"/>
          <a:ext cx="7708384" cy="4652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1894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52579" y="111973"/>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CONFERIMENTI D’AZIENDA</a:t>
            </a:r>
          </a:p>
          <a:p>
            <a:pPr algn="ctr"/>
            <a:r>
              <a:rPr lang="it-IT" b="1" dirty="0">
                <a:latin typeface="FIGC - Azzurri" panose="00000500000000000000" pitchFamily="50" charset="0"/>
              </a:rPr>
              <a:t>PERIZIA, VERBALI, ATTO</a:t>
            </a:r>
          </a:p>
        </p:txBody>
      </p:sp>
      <p:sp>
        <p:nvSpPr>
          <p:cNvPr id="21" name="CasellaDiTesto 20">
            <a:extLst>
              <a:ext uri="{FF2B5EF4-FFF2-40B4-BE49-F238E27FC236}">
                <a16:creationId xmlns:a16="http://schemas.microsoft.com/office/drawing/2014/main" id="{63A9621D-025D-4235-9308-C2CC9E0F4973}"/>
              </a:ext>
            </a:extLst>
          </p:cNvPr>
          <p:cNvSpPr txBox="1"/>
          <p:nvPr/>
        </p:nvSpPr>
        <p:spPr>
          <a:xfrm>
            <a:off x="6306652" y="3675027"/>
            <a:ext cx="4931441" cy="569387"/>
          </a:xfrm>
          <a:prstGeom prst="rect">
            <a:avLst/>
          </a:prstGeom>
          <a:noFill/>
        </p:spPr>
        <p:txBody>
          <a:bodyPr wrap="square" rtlCol="0">
            <a:spAutoFit/>
          </a:bodyPr>
          <a:lstStyle/>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26" name="CasellaDiTesto 25">
            <a:extLst>
              <a:ext uri="{FF2B5EF4-FFF2-40B4-BE49-F238E27FC236}">
                <a16:creationId xmlns:a16="http://schemas.microsoft.com/office/drawing/2014/main" id="{63A9621D-025D-4235-9308-C2CC9E0F4973}"/>
              </a:ext>
            </a:extLst>
          </p:cNvPr>
          <p:cNvSpPr txBox="1"/>
          <p:nvPr/>
        </p:nvSpPr>
        <p:spPr>
          <a:xfrm>
            <a:off x="470663" y="5954182"/>
            <a:ext cx="4931441" cy="569387"/>
          </a:xfrm>
          <a:prstGeom prst="rect">
            <a:avLst/>
          </a:prstGeom>
          <a:noFill/>
        </p:spPr>
        <p:txBody>
          <a:bodyPr wrap="square" rtlCol="0">
            <a:spAutoFit/>
          </a:bodyPr>
          <a:lstStyle/>
          <a:p>
            <a:pPr algn="just"/>
            <a:r>
              <a:rPr lang="it-IT" sz="1500" dirty="0">
                <a:solidFill>
                  <a:srgbClr val="FF0000"/>
                </a:solidFill>
                <a:latin typeface="FIGC - Azzurri" panose="00000500000000000000" pitchFamily="50" charset="0"/>
                <a:ea typeface="Times New Roman" panose="02020603050405020304" pitchFamily="18" charset="0"/>
              </a:rPr>
              <a:t>.</a:t>
            </a:r>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graphicFrame>
        <p:nvGraphicFramePr>
          <p:cNvPr id="5" name="Diagramma 4"/>
          <p:cNvGraphicFramePr/>
          <p:nvPr>
            <p:extLst>
              <p:ext uri="{D42A27DB-BD31-4B8C-83A1-F6EECF244321}">
                <p14:modId xmlns:p14="http://schemas.microsoft.com/office/powerpoint/2010/main" val="1769794716"/>
              </p:ext>
            </p:extLst>
          </p:nvPr>
        </p:nvGraphicFramePr>
        <p:xfrm>
          <a:off x="1444061" y="9656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578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605372" y="168698"/>
            <a:ext cx="10418618" cy="800219"/>
          </a:xfrm>
          <a:prstGeom prst="rect">
            <a:avLst/>
          </a:prstGeom>
          <a:noFill/>
        </p:spPr>
        <p:txBody>
          <a:bodyPr wrap="square" rtlCol="0" anchor="ctr">
            <a:spAutoFit/>
          </a:bodyPr>
          <a:lstStyle/>
          <a:p>
            <a:pPr algn="ctr"/>
            <a:r>
              <a:rPr lang="it-IT" sz="2800" b="1" dirty="0">
                <a:latin typeface="FIGC - Azzurri" panose="00000500000000000000" pitchFamily="50" charset="0"/>
              </a:rPr>
              <a:t>CONFERIMENTI D’AZIENDA</a:t>
            </a:r>
          </a:p>
          <a:p>
            <a:pPr algn="ctr"/>
            <a:r>
              <a:rPr lang="it-IT" b="1" dirty="0">
                <a:latin typeface="FIGC - Azzurri" panose="00000500000000000000" pitchFamily="50" charset="0"/>
              </a:rPr>
              <a:t>TERMINE, PRESUPPOSTI, EFFETTI</a:t>
            </a: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710879" y="1248091"/>
            <a:ext cx="11291064" cy="4801314"/>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Le domande devono tassativamente pervenire </a:t>
            </a:r>
            <a:r>
              <a:rPr lang="it-IT" b="1" dirty="0">
                <a:solidFill>
                  <a:srgbClr val="00B050"/>
                </a:solidFill>
                <a:latin typeface="FIGC - Azzurri" panose="00000500000000000000" pitchFamily="50" charset="0"/>
                <a:ea typeface="Times New Roman" panose="02020603050405020304" pitchFamily="18" charset="0"/>
              </a:rPr>
              <a:t>entro il 15 luglio</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delibere assembleari devono espressamente prevedere, </a:t>
            </a:r>
            <a:r>
              <a:rPr lang="it-IT" b="1" dirty="0">
                <a:solidFill>
                  <a:srgbClr val="00B050"/>
                </a:solidFill>
                <a:latin typeface="FIGC - Azzurri" panose="00000500000000000000" pitchFamily="50" charset="0"/>
                <a:ea typeface="Times New Roman" panose="02020603050405020304" pitchFamily="18" charset="0"/>
              </a:rPr>
              <a:t>quale condizione sospensiva</a:t>
            </a:r>
            <a:r>
              <a:rPr lang="it-IT" dirty="0">
                <a:solidFill>
                  <a:prstClr val="black"/>
                </a:solidFill>
                <a:latin typeface="FIGC - Azzurri" panose="00000500000000000000" pitchFamily="50" charset="0"/>
                <a:ea typeface="Times New Roman" panose="02020603050405020304" pitchFamily="18" charset="0"/>
              </a:rPr>
              <a:t>, </a:t>
            </a:r>
            <a:r>
              <a:rPr lang="it-IT" b="1" dirty="0">
                <a:solidFill>
                  <a:srgbClr val="00B050"/>
                </a:solidFill>
                <a:latin typeface="FIGC - Azzurri" panose="00000500000000000000" pitchFamily="50" charset="0"/>
                <a:ea typeface="Times New Roman" panose="02020603050405020304" pitchFamily="18" charset="0"/>
              </a:rPr>
              <a:t>l’approvazione da parte del Presidente Federale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Deve essere preservata </a:t>
            </a:r>
            <a:r>
              <a:rPr lang="it-IT" b="1" dirty="0">
                <a:solidFill>
                  <a:srgbClr val="00B050"/>
                </a:solidFill>
                <a:latin typeface="FIGC - Azzurri" panose="00000500000000000000" pitchFamily="50" charset="0"/>
                <a:ea typeface="Times New Roman" panose="02020603050405020304" pitchFamily="18" charset="0"/>
              </a:rPr>
              <a:t>l’unitarietà dell’intera azienda sportiva,</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garantita la </a:t>
            </a:r>
            <a:r>
              <a:rPr lang="it-IT" b="1" dirty="0">
                <a:solidFill>
                  <a:srgbClr val="00B050"/>
                </a:solidFill>
                <a:latin typeface="FIGC - Azzurri" panose="00000500000000000000" pitchFamily="50" charset="0"/>
                <a:ea typeface="Times New Roman" panose="02020603050405020304" pitchFamily="18" charset="0"/>
              </a:rPr>
              <a:t>regolarità</a:t>
            </a:r>
            <a:r>
              <a:rPr lang="it-IT" dirty="0">
                <a:solidFill>
                  <a:prstClr val="black"/>
                </a:solidFill>
                <a:latin typeface="FIGC - Azzurri" panose="00000500000000000000" pitchFamily="50" charset="0"/>
                <a:ea typeface="Times New Roman" panose="02020603050405020304" pitchFamily="18" charset="0"/>
              </a:rPr>
              <a:t> e il </a:t>
            </a:r>
            <a:r>
              <a:rPr lang="it-IT" b="1" dirty="0">
                <a:solidFill>
                  <a:srgbClr val="00B050"/>
                </a:solidFill>
                <a:latin typeface="FIGC - Azzurri" panose="00000500000000000000" pitchFamily="50" charset="0"/>
                <a:ea typeface="Times New Roman" panose="02020603050405020304" pitchFamily="18" charset="0"/>
              </a:rPr>
              <a:t>proseguimento</a:t>
            </a:r>
            <a:r>
              <a:rPr lang="it-IT" dirty="0">
                <a:solidFill>
                  <a:prstClr val="black"/>
                </a:solidFill>
                <a:latin typeface="FIGC - Azzurri" panose="00000500000000000000" pitchFamily="50" charset="0"/>
                <a:ea typeface="Times New Roman" panose="02020603050405020304" pitchFamily="18" charset="0"/>
              </a:rPr>
              <a:t> dell’attività sportiva e la Società conferitaria deve essere </a:t>
            </a:r>
            <a:r>
              <a:rPr lang="it-IT" b="1" dirty="0">
                <a:solidFill>
                  <a:srgbClr val="00B050"/>
                </a:solidFill>
                <a:latin typeface="FIGC - Azzurri" panose="00000500000000000000" pitchFamily="50" charset="0"/>
                <a:ea typeface="Times New Roman" panose="02020603050405020304" pitchFamily="18" charset="0"/>
              </a:rPr>
              <a:t>interamente posseduta </a:t>
            </a:r>
            <a:r>
              <a:rPr lang="it-IT" dirty="0">
                <a:solidFill>
                  <a:prstClr val="black"/>
                </a:solidFill>
                <a:latin typeface="FIGC - Azzurri" panose="00000500000000000000" pitchFamily="50" charset="0"/>
                <a:ea typeface="Times New Roman" panose="02020603050405020304" pitchFamily="18" charset="0"/>
              </a:rPr>
              <a:t>dalla conferente. </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La Società conferente deve essere affiliata alla FIGC almeno da </a:t>
            </a:r>
            <a:r>
              <a:rPr lang="it-IT" b="1" dirty="0">
                <a:solidFill>
                  <a:srgbClr val="00B050"/>
                </a:solidFill>
                <a:latin typeface="FIGC - Azzurri" panose="00000500000000000000" pitchFamily="50" charset="0"/>
                <a:ea typeface="Times New Roman" panose="02020603050405020304" pitchFamily="18" charset="0"/>
              </a:rPr>
              <a:t>due stagioni sportive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devono avere </a:t>
            </a:r>
            <a:r>
              <a:rPr lang="it-IT" b="1" dirty="0">
                <a:solidFill>
                  <a:srgbClr val="00B050"/>
                </a:solidFill>
                <a:latin typeface="FIGC - Azzurri" panose="00000500000000000000" pitchFamily="50" charset="0"/>
                <a:ea typeface="Times New Roman" panose="02020603050405020304" pitchFamily="18" charset="0"/>
              </a:rPr>
              <a:t>sede</a:t>
            </a:r>
            <a:r>
              <a:rPr lang="it-IT" dirty="0">
                <a:solidFill>
                  <a:prstClr val="black"/>
                </a:solidFill>
                <a:latin typeface="FIGC - Azzurri" panose="00000500000000000000" pitchFamily="50" charset="0"/>
                <a:ea typeface="Times New Roman" panose="02020603050405020304" pitchFamily="18" charset="0"/>
              </a:rPr>
              <a:t> nella </a:t>
            </a:r>
            <a:r>
              <a:rPr lang="it-IT" b="1" dirty="0">
                <a:solidFill>
                  <a:srgbClr val="00B050"/>
                </a:solidFill>
                <a:latin typeface="FIGC - Azzurri" panose="00000500000000000000" pitchFamily="50" charset="0"/>
                <a:ea typeface="Times New Roman" panose="02020603050405020304" pitchFamily="18" charset="0"/>
              </a:rPr>
              <a:t>stessa</a:t>
            </a:r>
            <a:r>
              <a:rPr lang="it-IT" dirty="0">
                <a:solidFill>
                  <a:prstClr val="black"/>
                </a:solidFill>
                <a:latin typeface="FIGC - Azzurri" panose="00000500000000000000" pitchFamily="50" charset="0"/>
                <a:ea typeface="Times New Roman" panose="02020603050405020304" pitchFamily="18" charset="0"/>
              </a:rPr>
              <a:t> Provincia o in </a:t>
            </a:r>
            <a:r>
              <a:rPr lang="it-IT" b="1" dirty="0">
                <a:solidFill>
                  <a:srgbClr val="00B050"/>
                </a:solidFill>
                <a:latin typeface="FIGC - Azzurri" panose="00000500000000000000" pitchFamily="50" charset="0"/>
                <a:ea typeface="Times New Roman" panose="02020603050405020304" pitchFamily="18" charset="0"/>
              </a:rPr>
              <a:t>Comuni confinanti </a:t>
            </a:r>
            <a:r>
              <a:rPr lang="it-IT" dirty="0">
                <a:solidFill>
                  <a:prstClr val="black"/>
                </a:solidFill>
                <a:latin typeface="FIGC - Azzurri" panose="00000500000000000000" pitchFamily="50" charset="0"/>
                <a:ea typeface="Times New Roman" panose="02020603050405020304" pitchFamily="18" charset="0"/>
              </a:rPr>
              <a:t>di </a:t>
            </a:r>
            <a:r>
              <a:rPr lang="it-IT" b="1" dirty="0">
                <a:solidFill>
                  <a:srgbClr val="00B050"/>
                </a:solidFill>
                <a:latin typeface="FIGC - Azzurri" panose="00000500000000000000" pitchFamily="50" charset="0"/>
                <a:ea typeface="Times New Roman" panose="02020603050405020304" pitchFamily="18" charset="0"/>
              </a:rPr>
              <a:t>Province e/o Regioni differenti</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a:t>
            </a:r>
            <a:r>
              <a:rPr lang="it-IT" b="1" dirty="0">
                <a:solidFill>
                  <a:srgbClr val="00B050"/>
                </a:solidFill>
                <a:latin typeface="FIGC - Azzurri" panose="00000500000000000000" pitchFamily="50" charset="0"/>
                <a:ea typeface="Times New Roman" panose="02020603050405020304" pitchFamily="18" charset="0"/>
              </a:rPr>
              <a:t>nelle ultime due stagioni sportive</a:t>
            </a:r>
            <a:r>
              <a:rPr lang="it-IT" dirty="0">
                <a:solidFill>
                  <a:prstClr val="black"/>
                </a:solidFill>
                <a:latin typeface="FIGC - Azzurri" panose="00000500000000000000" pitchFamily="50" charset="0"/>
                <a:ea typeface="Times New Roman" panose="02020603050405020304" pitchFamily="18" charset="0"/>
              </a:rPr>
              <a:t>, non devono aver trasferito la propria sede sociale in altro Comune né essere state oggetto di fusioni, scissioni, conferimenti d’azienda.</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E’ </a:t>
            </a:r>
            <a:r>
              <a:rPr lang="it-IT" b="1" dirty="0">
                <a:solidFill>
                  <a:srgbClr val="00B050"/>
                </a:solidFill>
                <a:latin typeface="FIGC - Azzurri" panose="00000500000000000000" pitchFamily="50" charset="0"/>
                <a:ea typeface="Times New Roman" panose="02020603050405020304" pitchFamily="18" charset="0"/>
              </a:rPr>
              <a:t>affiliata</a:t>
            </a:r>
            <a:r>
              <a:rPr lang="it-IT" dirty="0">
                <a:solidFill>
                  <a:prstClr val="black"/>
                </a:solidFill>
                <a:latin typeface="FIGC - Azzurri" panose="00000500000000000000" pitchFamily="50" charset="0"/>
                <a:ea typeface="Times New Roman" panose="02020603050405020304" pitchFamily="18" charset="0"/>
              </a:rPr>
              <a:t> alla FIGC unicamente la Società cui </a:t>
            </a:r>
            <a:r>
              <a:rPr lang="it-IT" b="1" dirty="0">
                <a:solidFill>
                  <a:srgbClr val="00B050"/>
                </a:solidFill>
                <a:latin typeface="FIGC - Azzurri" panose="00000500000000000000" pitchFamily="50" charset="0"/>
                <a:ea typeface="Times New Roman" panose="02020603050405020304" pitchFamily="18" charset="0"/>
              </a:rPr>
              <a:t>risulta trasferita l’intera azienda sportiva</a:t>
            </a:r>
            <a:r>
              <a:rPr lang="it-IT" dirty="0">
                <a:solidFill>
                  <a:prstClr val="black"/>
                </a:solidFill>
                <a:latin typeface="FIGC - Azzurri" panose="00000500000000000000" pitchFamily="50" charset="0"/>
                <a:ea typeface="Times New Roman" panose="02020603050405020304" pitchFamily="18" charset="0"/>
              </a:rPr>
              <a:t>. A detta Società sono attribuiti il </a:t>
            </a:r>
            <a:r>
              <a:rPr lang="it-IT" b="1" dirty="0">
                <a:solidFill>
                  <a:srgbClr val="00B050"/>
                </a:solidFill>
                <a:latin typeface="FIGC - Azzurri" panose="00000500000000000000" pitchFamily="50" charset="0"/>
                <a:ea typeface="Times New Roman" panose="02020603050405020304" pitchFamily="18" charset="0"/>
              </a:rPr>
              <a:t>titolo sportivo </a:t>
            </a:r>
            <a:r>
              <a:rPr lang="it-IT" dirty="0">
                <a:solidFill>
                  <a:prstClr val="black"/>
                </a:solidFill>
                <a:latin typeface="FIGC - Azzurri" panose="00000500000000000000" pitchFamily="50" charset="0"/>
                <a:ea typeface="Times New Roman" panose="02020603050405020304" pitchFamily="18" charset="0"/>
              </a:rPr>
              <a:t>e </a:t>
            </a:r>
            <a:r>
              <a:rPr lang="it-IT" b="1" dirty="0">
                <a:solidFill>
                  <a:srgbClr val="00B050"/>
                </a:solidFill>
                <a:latin typeface="FIGC - Azzurri" panose="00000500000000000000" pitchFamily="50" charset="0"/>
                <a:ea typeface="Times New Roman" panose="02020603050405020304" pitchFamily="18" charset="0"/>
              </a:rPr>
              <a:t>l’anzianità di affiliazione </a:t>
            </a:r>
            <a:r>
              <a:rPr lang="it-IT" dirty="0">
                <a:solidFill>
                  <a:prstClr val="black"/>
                </a:solidFill>
                <a:latin typeface="FIGC - Azzurri" panose="00000500000000000000" pitchFamily="50" charset="0"/>
                <a:ea typeface="Times New Roman" panose="02020603050405020304" pitchFamily="18" charset="0"/>
              </a:rPr>
              <a:t>della </a:t>
            </a:r>
            <a:r>
              <a:rPr lang="it-IT" b="1" dirty="0">
                <a:solidFill>
                  <a:srgbClr val="00B050"/>
                </a:solidFill>
                <a:latin typeface="FIGC - Azzurri" panose="00000500000000000000" pitchFamily="50" charset="0"/>
                <a:ea typeface="Times New Roman" panose="02020603050405020304" pitchFamily="18" charset="0"/>
              </a:rPr>
              <a:t>Società conferente</a:t>
            </a:r>
            <a:r>
              <a:rPr lang="it-IT" dirty="0">
                <a:solidFill>
                  <a:prstClr val="black"/>
                </a:solidFill>
                <a:latin typeface="FIGC - Azzurri" panose="00000500000000000000" pitchFamily="50" charset="0"/>
                <a:ea typeface="Times New Roman" panose="02020603050405020304" pitchFamily="18" charset="0"/>
              </a:rPr>
              <a:t>. </a:t>
            </a:r>
          </a:p>
        </p:txBody>
      </p:sp>
      <p:sp>
        <p:nvSpPr>
          <p:cNvPr id="5" name="Figura a mano libera 4"/>
          <p:cNvSpPr/>
          <p:nvPr/>
        </p:nvSpPr>
        <p:spPr>
          <a:xfrm>
            <a:off x="357846" y="1399620"/>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igura a mano libera 5"/>
          <p:cNvSpPr/>
          <p:nvPr/>
        </p:nvSpPr>
        <p:spPr>
          <a:xfrm>
            <a:off x="357846" y="275243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p:cNvSpPr/>
          <p:nvPr/>
        </p:nvSpPr>
        <p:spPr>
          <a:xfrm>
            <a:off x="357846" y="358454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8"/>
          <p:cNvSpPr/>
          <p:nvPr/>
        </p:nvSpPr>
        <p:spPr>
          <a:xfrm>
            <a:off x="360652" y="411723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9"/>
          <p:cNvSpPr/>
          <p:nvPr/>
        </p:nvSpPr>
        <p:spPr>
          <a:xfrm>
            <a:off x="361454" y="467546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10"/>
          <p:cNvSpPr/>
          <p:nvPr/>
        </p:nvSpPr>
        <p:spPr>
          <a:xfrm>
            <a:off x="357846" y="550757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11"/>
          <p:cNvSpPr/>
          <p:nvPr/>
        </p:nvSpPr>
        <p:spPr>
          <a:xfrm>
            <a:off x="357846" y="1920329"/>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0611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81430" y="-246221"/>
            <a:ext cx="9873672" cy="1846659"/>
          </a:xfrm>
          <a:prstGeom prst="rect">
            <a:avLst/>
          </a:prstGeom>
          <a:noFill/>
        </p:spPr>
        <p:txBody>
          <a:bodyPr wrap="square" rtlCol="0" anchor="ctr">
            <a:spAutoFit/>
          </a:bodyPr>
          <a:lstStyle/>
          <a:p>
            <a:pPr algn="ctr"/>
            <a:endParaRPr lang="it-IT" sz="3200" b="1" dirty="0">
              <a:latin typeface="FIGC - Azzurri" panose="00000500000000000000" pitchFamily="50" charset="0"/>
            </a:endParaRPr>
          </a:p>
          <a:p>
            <a:pPr algn="ctr"/>
            <a:r>
              <a:rPr lang="it-IT" sz="3200" b="1" dirty="0">
                <a:latin typeface="FIGC - Azzurri" panose="00000500000000000000" pitchFamily="50" charset="0"/>
              </a:rPr>
              <a:t>CONFERIMENTI D’AZIENDA</a:t>
            </a:r>
          </a:p>
          <a:p>
            <a:pPr algn="ctr"/>
            <a:r>
              <a:rPr lang="it-IT" b="1" dirty="0">
                <a:latin typeface="FIGC - Azzurri" panose="00000500000000000000" pitchFamily="50" charset="0"/>
              </a:rPr>
              <a:t>NOTE OPERATIVE</a:t>
            </a:r>
          </a:p>
          <a:p>
            <a:pPr algn="ctr"/>
            <a:endParaRPr lang="it-IT" sz="3200" b="1" dirty="0">
              <a:latin typeface="FIGC - Azzurri" panose="00000500000000000000" pitchFamily="50" charset="0"/>
            </a:endParaRPr>
          </a:p>
        </p:txBody>
      </p:sp>
      <p:sp>
        <p:nvSpPr>
          <p:cNvPr id="9" name="CasellaDiTesto 8">
            <a:extLst>
              <a:ext uri="{FF2B5EF4-FFF2-40B4-BE49-F238E27FC236}">
                <a16:creationId xmlns:a16="http://schemas.microsoft.com/office/drawing/2014/main" id="{63A9621D-025D-4235-9308-C2CC9E0F4973}"/>
              </a:ext>
            </a:extLst>
          </p:cNvPr>
          <p:cNvSpPr txBox="1"/>
          <p:nvPr/>
        </p:nvSpPr>
        <p:spPr>
          <a:xfrm>
            <a:off x="1034079" y="1063816"/>
            <a:ext cx="10359296" cy="3600986"/>
          </a:xfrm>
          <a:prstGeom prst="rect">
            <a:avLst/>
          </a:prstGeom>
          <a:noFill/>
        </p:spPr>
        <p:txBody>
          <a:bodyPr wrap="square" rtlCol="0">
            <a:spAutoFit/>
          </a:bodyPr>
          <a:lstStyle/>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dirty="0">
                <a:solidFill>
                  <a:srgbClr val="00B050"/>
                </a:solidFill>
                <a:latin typeface="FIGC - Azzurri" panose="00000500000000000000" pitchFamily="50" charset="0"/>
                <a:ea typeface="Times New Roman" panose="02020603050405020304" pitchFamily="18" charset="0"/>
              </a:rPr>
              <a:t>conferimento a favore di Società di nuova costituzione</a:t>
            </a:r>
            <a:r>
              <a:rPr lang="it-IT" sz="1400" dirty="0">
                <a:solidFill>
                  <a:prstClr val="black"/>
                </a:solidFill>
                <a:latin typeface="FIGC - Azzurri" panose="00000500000000000000" pitchFamily="50" charset="0"/>
                <a:ea typeface="Times New Roman" panose="02020603050405020304" pitchFamily="18" charset="0"/>
              </a:rPr>
              <a:t>, il verbale assembleare sarà di competenza della sola Società conferente. Dovrà essere </a:t>
            </a:r>
            <a:r>
              <a:rPr lang="it-IT" sz="1400" dirty="0">
                <a:solidFill>
                  <a:srgbClr val="00B050"/>
                </a:solidFill>
                <a:latin typeface="FIGC - Azzurri" panose="00000500000000000000" pitchFamily="50" charset="0"/>
                <a:ea typeface="Times New Roman" panose="02020603050405020304" pitchFamily="18" charset="0"/>
              </a:rPr>
              <a:t>contestualmente</a:t>
            </a:r>
            <a:r>
              <a:rPr lang="it-IT" sz="1400" dirty="0">
                <a:solidFill>
                  <a:prstClr val="black"/>
                </a:solidFill>
                <a:latin typeface="FIGC - Azzurri" panose="00000500000000000000" pitchFamily="50" charset="0"/>
                <a:ea typeface="Times New Roman" panose="02020603050405020304" pitchFamily="18" charset="0"/>
              </a:rPr>
              <a:t> inviata la </a:t>
            </a:r>
            <a:r>
              <a:rPr lang="it-IT" sz="1400" dirty="0">
                <a:solidFill>
                  <a:srgbClr val="00B050"/>
                </a:solidFill>
                <a:latin typeface="FIGC - Azzurri" panose="00000500000000000000" pitchFamily="50" charset="0"/>
                <a:ea typeface="Times New Roman" panose="02020603050405020304" pitchFamily="18" charset="0"/>
              </a:rPr>
              <a:t>richiesta di affiliazione della Società conferitaria</a:t>
            </a:r>
            <a:r>
              <a:rPr lang="it-IT" sz="1400" dirty="0">
                <a:solidFill>
                  <a:prstClr val="black"/>
                </a:solidFill>
                <a:latin typeface="FIGC - Azzurri" panose="00000500000000000000" pitchFamily="50" charset="0"/>
                <a:ea typeface="Times New Roman" panose="02020603050405020304" pitchFamily="18" charset="0"/>
              </a:rPr>
              <a:t>.</a:t>
            </a:r>
          </a:p>
          <a:p>
            <a:pPr algn="just"/>
            <a:endParaRPr lang="it-IT" sz="1400" dirty="0">
              <a:solidFill>
                <a:srgbClr val="00B050"/>
              </a:solidFill>
              <a:latin typeface="FIGC - Azzurri" panose="00000500000000000000" pitchFamily="50" charset="0"/>
              <a:ea typeface="Times New Roman" panose="02020603050405020304" pitchFamily="18" charset="0"/>
            </a:endParaRPr>
          </a:p>
          <a:p>
            <a:pPr algn="just"/>
            <a:r>
              <a:rPr lang="it-IT" sz="1400" dirty="0">
                <a:solidFill>
                  <a:srgbClr val="00B050"/>
                </a:solidFill>
                <a:latin typeface="FIGC - Azzurri" panose="00000500000000000000" pitchFamily="50" charset="0"/>
                <a:ea typeface="Times New Roman" panose="02020603050405020304" pitchFamily="18" charset="0"/>
              </a:rPr>
              <a:t>L’atto costitutivo </a:t>
            </a:r>
            <a:r>
              <a:rPr lang="it-IT" sz="1400" dirty="0">
                <a:solidFill>
                  <a:prstClr val="black"/>
                </a:solidFill>
                <a:latin typeface="FIGC - Azzurri" panose="00000500000000000000" pitchFamily="50" charset="0"/>
                <a:ea typeface="Times New Roman" panose="02020603050405020304" pitchFamily="18" charset="0"/>
              </a:rPr>
              <a:t>della nuova Società coinciderà con </a:t>
            </a:r>
            <a:r>
              <a:rPr lang="it-IT" sz="1400" dirty="0">
                <a:solidFill>
                  <a:srgbClr val="00B050"/>
                </a:solidFill>
                <a:latin typeface="FIGC - Azzurri" panose="00000500000000000000" pitchFamily="50" charset="0"/>
                <a:ea typeface="Times New Roman" panose="02020603050405020304" pitchFamily="18" charset="0"/>
              </a:rPr>
              <a:t>l’atto di conferimento</a:t>
            </a:r>
            <a:r>
              <a:rPr lang="it-IT" sz="1400" dirty="0">
                <a:solidFill>
                  <a:prstClr val="black"/>
                </a:solidFill>
                <a:latin typeface="FIGC - Azzurri" panose="00000500000000000000" pitchFamily="50" charset="0"/>
                <a:ea typeface="Times New Roman" panose="02020603050405020304" pitchFamily="18" charset="0"/>
              </a:rPr>
              <a:t>, mentre lo </a:t>
            </a:r>
            <a:r>
              <a:rPr lang="it-IT" sz="1400" dirty="0">
                <a:solidFill>
                  <a:srgbClr val="00B050"/>
                </a:solidFill>
                <a:latin typeface="FIGC - Azzurri" panose="00000500000000000000" pitchFamily="50" charset="0"/>
                <a:ea typeface="Times New Roman" panose="02020603050405020304" pitchFamily="18" charset="0"/>
              </a:rPr>
              <a:t>statuto</a:t>
            </a:r>
            <a:r>
              <a:rPr lang="it-IT" sz="1400" dirty="0">
                <a:solidFill>
                  <a:prstClr val="black"/>
                </a:solidFill>
                <a:latin typeface="FIGC - Azzurri" panose="00000500000000000000" pitchFamily="50" charset="0"/>
                <a:ea typeface="Times New Roman" panose="02020603050405020304" pitchFamily="18" charset="0"/>
              </a:rPr>
              <a:t> sarà un documento </a:t>
            </a:r>
            <a:r>
              <a:rPr lang="it-IT" sz="1400" dirty="0">
                <a:solidFill>
                  <a:srgbClr val="00B050"/>
                </a:solidFill>
                <a:latin typeface="FIGC - Azzurri" panose="00000500000000000000" pitchFamily="50" charset="0"/>
                <a:ea typeface="Times New Roman" panose="02020603050405020304" pitchFamily="18" charset="0"/>
              </a:rPr>
              <a:t>distinto</a:t>
            </a:r>
            <a:r>
              <a:rPr lang="it-IT" sz="1400" dirty="0">
                <a:solidFill>
                  <a:prstClr val="black"/>
                </a:solidFill>
                <a:latin typeface="FIGC - Azzurri" panose="00000500000000000000" pitchFamily="50" charset="0"/>
                <a:ea typeface="Times New Roman" panose="02020603050405020304" pitchFamily="18" charset="0"/>
              </a:rPr>
              <a:t>. </a:t>
            </a:r>
          </a:p>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dirty="0">
                <a:solidFill>
                  <a:srgbClr val="00B050"/>
                </a:solidFill>
                <a:latin typeface="FIGC - Azzurri" panose="00000500000000000000" pitchFamily="50" charset="0"/>
                <a:ea typeface="Times New Roman" panose="02020603050405020304" pitchFamily="18" charset="0"/>
              </a:rPr>
              <a:t>conferimento a favore di Società preesistente</a:t>
            </a:r>
            <a:r>
              <a:rPr lang="it-IT" sz="1400" dirty="0">
                <a:solidFill>
                  <a:prstClr val="black"/>
                </a:solidFill>
                <a:latin typeface="FIGC - Azzurri" panose="00000500000000000000" pitchFamily="50" charset="0"/>
                <a:ea typeface="Times New Roman" panose="02020603050405020304" pitchFamily="18" charset="0"/>
              </a:rPr>
              <a:t>, il verbale assembleare sarà di competenza di </a:t>
            </a:r>
            <a:r>
              <a:rPr lang="it-IT" sz="1400" dirty="0">
                <a:solidFill>
                  <a:srgbClr val="00B050"/>
                </a:solidFill>
                <a:latin typeface="FIGC - Azzurri" panose="00000500000000000000" pitchFamily="50" charset="0"/>
                <a:ea typeface="Times New Roman" panose="02020603050405020304" pitchFamily="18" charset="0"/>
              </a:rPr>
              <a:t>entrambe le Società coinvolte</a:t>
            </a:r>
            <a:r>
              <a:rPr lang="it-IT" sz="1400" dirty="0">
                <a:solidFill>
                  <a:prstClr val="black"/>
                </a:solidFill>
                <a:latin typeface="FIGC - Azzurri" panose="00000500000000000000" pitchFamily="50" charset="0"/>
                <a:ea typeface="Times New Roman" panose="02020603050405020304" pitchFamily="18" charset="0"/>
              </a:rPr>
              <a:t>. </a:t>
            </a:r>
            <a:r>
              <a:rPr lang="it-IT" sz="1400" dirty="0">
                <a:solidFill>
                  <a:srgbClr val="00B050"/>
                </a:solidFill>
                <a:latin typeface="FIGC - Azzurri" panose="00000500000000000000" pitchFamily="50" charset="0"/>
                <a:ea typeface="Times New Roman" panose="02020603050405020304" pitchFamily="18" charset="0"/>
              </a:rPr>
              <a:t>L’atto costitutivo </a:t>
            </a:r>
            <a:r>
              <a:rPr lang="it-IT" sz="1400" dirty="0">
                <a:solidFill>
                  <a:prstClr val="black"/>
                </a:solidFill>
                <a:latin typeface="FIGC - Azzurri" panose="00000500000000000000" pitchFamily="50" charset="0"/>
                <a:ea typeface="Times New Roman" panose="02020603050405020304" pitchFamily="18" charset="0"/>
              </a:rPr>
              <a:t>della Società che prosegue l’attività a seguito del conferimento dovrà essere quello </a:t>
            </a:r>
            <a:r>
              <a:rPr lang="it-IT" sz="1400" dirty="0">
                <a:solidFill>
                  <a:srgbClr val="00B050"/>
                </a:solidFill>
                <a:latin typeface="FIGC - Azzurri" panose="00000500000000000000" pitchFamily="50" charset="0"/>
                <a:ea typeface="Times New Roman" panose="02020603050405020304" pitchFamily="18" charset="0"/>
              </a:rPr>
              <a:t>originario</a:t>
            </a:r>
            <a:r>
              <a:rPr lang="it-IT" sz="1400" dirty="0">
                <a:solidFill>
                  <a:prstClr val="black"/>
                </a:solidFill>
                <a:latin typeface="FIGC - Azzurri" panose="00000500000000000000" pitchFamily="50" charset="0"/>
                <a:ea typeface="Times New Roman" panose="02020603050405020304" pitchFamily="18" charset="0"/>
              </a:rPr>
              <a:t>, mentre lo </a:t>
            </a:r>
            <a:r>
              <a:rPr lang="it-IT" sz="1400" dirty="0">
                <a:solidFill>
                  <a:srgbClr val="00B050"/>
                </a:solidFill>
                <a:latin typeface="FIGC - Azzurri" panose="00000500000000000000" pitchFamily="50" charset="0"/>
                <a:ea typeface="Times New Roman" panose="02020603050405020304" pitchFamily="18" charset="0"/>
              </a:rPr>
              <a:t>statuto</a:t>
            </a:r>
            <a:r>
              <a:rPr lang="it-IT" sz="1400" dirty="0">
                <a:solidFill>
                  <a:srgbClr val="FF0000"/>
                </a:solidFill>
                <a:latin typeface="FIGC - Azzurri" panose="00000500000000000000" pitchFamily="50" charset="0"/>
                <a:ea typeface="Times New Roman" panose="02020603050405020304" pitchFamily="18" charset="0"/>
              </a:rPr>
              <a:t> </a:t>
            </a:r>
            <a:r>
              <a:rPr lang="it-IT" sz="1400" dirty="0">
                <a:solidFill>
                  <a:prstClr val="black"/>
                </a:solidFill>
                <a:latin typeface="FIGC - Azzurri" panose="00000500000000000000" pitchFamily="50" charset="0"/>
                <a:ea typeface="Times New Roman" panose="02020603050405020304" pitchFamily="18" charset="0"/>
              </a:rPr>
              <a:t>andrà </a:t>
            </a:r>
            <a:r>
              <a:rPr lang="it-IT" sz="1400" dirty="0">
                <a:solidFill>
                  <a:srgbClr val="00B050"/>
                </a:solidFill>
                <a:latin typeface="FIGC - Azzurri" panose="00000500000000000000" pitchFamily="50" charset="0"/>
                <a:ea typeface="Times New Roman" panose="02020603050405020304" pitchFamily="18" charset="0"/>
              </a:rPr>
              <a:t>adeguato</a:t>
            </a:r>
            <a:r>
              <a:rPr lang="it-IT" sz="1400" dirty="0">
                <a:solidFill>
                  <a:prstClr val="black"/>
                </a:solidFill>
                <a:latin typeface="FIGC - Azzurri" panose="00000500000000000000" pitchFamily="50" charset="0"/>
                <a:ea typeface="Times New Roman" panose="02020603050405020304" pitchFamily="18" charset="0"/>
              </a:rPr>
              <a:t> all’operazione. </a:t>
            </a:r>
          </a:p>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u="sng" dirty="0">
                <a:solidFill>
                  <a:prstClr val="black"/>
                </a:solidFill>
                <a:latin typeface="FIGC - Azzurri" panose="00000500000000000000" pitchFamily="50" charset="0"/>
                <a:ea typeface="Times New Roman" panose="02020603050405020304" pitchFamily="18" charset="0"/>
              </a:rPr>
              <a:t>La Società conferente deve essere dichiarata inattiva dal Comitato. </a:t>
            </a:r>
          </a:p>
          <a:p>
            <a:pPr algn="just"/>
            <a:r>
              <a:rPr lang="it-IT" sz="1400" u="sng" dirty="0">
                <a:solidFill>
                  <a:prstClr val="black"/>
                </a:solidFill>
                <a:latin typeface="FIGC - Azzurri" panose="00000500000000000000" pitchFamily="50" charset="0"/>
                <a:ea typeface="Times New Roman" panose="02020603050405020304" pitchFamily="18" charset="0"/>
              </a:rPr>
              <a:t>Non è previsto alcun verbale assembleare congiunto delle due Società.</a:t>
            </a:r>
          </a:p>
          <a:p>
            <a:pPr marL="285750" indent="-285750" algn="just">
              <a:buFont typeface="Arial" panose="020B0604020202020204" pitchFamily="34" charset="0"/>
              <a:buChar char="•"/>
            </a:pPr>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4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5" name="CasellaDiTesto 4"/>
          <p:cNvSpPr txBox="1"/>
          <p:nvPr/>
        </p:nvSpPr>
        <p:spPr>
          <a:xfrm>
            <a:off x="356356" y="1248482"/>
            <a:ext cx="219807"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1</a:t>
            </a:r>
          </a:p>
        </p:txBody>
      </p:sp>
      <p:sp>
        <p:nvSpPr>
          <p:cNvPr id="10" name="CasellaDiTesto 9"/>
          <p:cNvSpPr txBox="1"/>
          <p:nvPr/>
        </p:nvSpPr>
        <p:spPr>
          <a:xfrm>
            <a:off x="371251" y="1881346"/>
            <a:ext cx="187670"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2</a:t>
            </a:r>
          </a:p>
        </p:txBody>
      </p:sp>
      <p:cxnSp>
        <p:nvCxnSpPr>
          <p:cNvPr id="11" name="Connettore 2 10"/>
          <p:cNvCxnSpPr/>
          <p:nvPr/>
        </p:nvCxnSpPr>
        <p:spPr>
          <a:xfrm>
            <a:off x="717307" y="1433148"/>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717307" y="2066012"/>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717307" y="2541157"/>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717307" y="3353111"/>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D3AF0704-3D99-358E-05FB-961B2F4B9FCE}"/>
              </a:ext>
            </a:extLst>
          </p:cNvPr>
          <p:cNvSpPr txBox="1"/>
          <p:nvPr/>
        </p:nvSpPr>
        <p:spPr>
          <a:xfrm>
            <a:off x="371251" y="2356491"/>
            <a:ext cx="187670"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3</a:t>
            </a:r>
          </a:p>
        </p:txBody>
      </p:sp>
      <p:sp>
        <p:nvSpPr>
          <p:cNvPr id="22" name="CasellaDiTesto 21">
            <a:extLst>
              <a:ext uri="{FF2B5EF4-FFF2-40B4-BE49-F238E27FC236}">
                <a16:creationId xmlns:a16="http://schemas.microsoft.com/office/drawing/2014/main" id="{DA40715F-1C51-4FAF-6985-FCD920D058C2}"/>
              </a:ext>
            </a:extLst>
          </p:cNvPr>
          <p:cNvSpPr txBox="1"/>
          <p:nvPr/>
        </p:nvSpPr>
        <p:spPr>
          <a:xfrm>
            <a:off x="371251" y="3168445"/>
            <a:ext cx="187670"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4</a:t>
            </a:r>
          </a:p>
        </p:txBody>
      </p:sp>
    </p:spTree>
    <p:extLst>
      <p:ext uri="{BB962C8B-B14F-4D97-AF65-F5344CB8AC3E}">
        <p14:creationId xmlns:p14="http://schemas.microsoft.com/office/powerpoint/2010/main" val="3252392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47227" y="380555"/>
            <a:ext cx="9374909" cy="1077218"/>
          </a:xfrm>
          <a:prstGeom prst="rect">
            <a:avLst/>
          </a:prstGeom>
          <a:noFill/>
        </p:spPr>
        <p:txBody>
          <a:bodyPr wrap="square" rtlCol="0">
            <a:spAutoFit/>
          </a:bodyPr>
          <a:lstStyle/>
          <a:p>
            <a:pPr algn="ctr"/>
            <a:r>
              <a:rPr lang="it-IT" sz="3200" b="1" dirty="0">
                <a:latin typeface="FIGC - Azzurri" panose="00000500000000000000" pitchFamily="50" charset="0"/>
              </a:rPr>
              <a:t>SOCIETÀ SPORTIVA DILETTANTISTICA (S.S.D.)</a:t>
            </a:r>
          </a:p>
        </p:txBody>
      </p:sp>
      <p:sp>
        <p:nvSpPr>
          <p:cNvPr id="2" name="CasellaDiTesto 1"/>
          <p:cNvSpPr txBox="1"/>
          <p:nvPr/>
        </p:nvSpPr>
        <p:spPr>
          <a:xfrm>
            <a:off x="212721" y="1985117"/>
            <a:ext cx="9432481" cy="3323987"/>
          </a:xfrm>
          <a:prstGeom prst="rect">
            <a:avLst/>
          </a:prstGeom>
          <a:noFill/>
        </p:spPr>
        <p:txBody>
          <a:bodyPr wrap="square" rtlCol="0">
            <a:spAutoFit/>
          </a:bodyPr>
          <a:lstStyle/>
          <a:p>
            <a:pPr marL="285750" indent="-285750" algn="just">
              <a:buFont typeface="Arial" panose="020B0604020202020204" pitchFamily="34" charset="0"/>
              <a:buChar char="•"/>
            </a:pPr>
            <a:r>
              <a:rPr lang="it-IT" dirty="0">
                <a:latin typeface="FIGC - Azzurri" panose="00000500000000000000" pitchFamily="50" charset="0"/>
              </a:rPr>
              <a:t>Sono Società di capitali </a:t>
            </a:r>
            <a:r>
              <a:rPr lang="it-IT" b="1" i="1" dirty="0">
                <a:solidFill>
                  <a:srgbClr val="0070C0"/>
                </a:solidFill>
                <a:latin typeface="FIGC - Azzurri" panose="00000500000000000000" pitchFamily="50" charset="0"/>
              </a:rPr>
              <a:t>senza scopo di lucro </a:t>
            </a:r>
            <a:r>
              <a:rPr lang="it-IT" dirty="0">
                <a:latin typeface="FIGC - Azzurri" panose="00000500000000000000" pitchFamily="50" charset="0"/>
              </a:rPr>
              <a:t>(art. 90, comma 17, L. 289/2002).</a:t>
            </a:r>
          </a:p>
          <a:p>
            <a:pPr marL="285750" indent="-285750" algn="just">
              <a:buFont typeface="Arial" panose="020B0604020202020204" pitchFamily="34" charset="0"/>
              <a:buChar char="•"/>
            </a:pPr>
            <a:r>
              <a:rPr lang="it-IT" dirty="0">
                <a:latin typeface="FIGC - Azzurri" panose="00000500000000000000" pitchFamily="50" charset="0"/>
              </a:rPr>
              <a:t>Possono dunque assumere la forma di </a:t>
            </a:r>
            <a:r>
              <a:rPr lang="it-IT" b="1" i="1" dirty="0">
                <a:solidFill>
                  <a:srgbClr val="0070C0"/>
                </a:solidFill>
                <a:latin typeface="FIGC - Azzurri" panose="00000500000000000000" pitchFamily="50" charset="0"/>
              </a:rPr>
              <a:t>S.p.A.</a:t>
            </a:r>
            <a:r>
              <a:rPr lang="it-IT" dirty="0">
                <a:latin typeface="FIGC - Azzurri" panose="00000500000000000000" pitchFamily="50" charset="0"/>
              </a:rPr>
              <a:t> , </a:t>
            </a:r>
            <a:r>
              <a:rPr lang="it-IT" b="1" i="1" dirty="0">
                <a:solidFill>
                  <a:srgbClr val="0070C0"/>
                </a:solidFill>
                <a:latin typeface="FIGC - Azzurri" panose="00000500000000000000" pitchFamily="50" charset="0"/>
              </a:rPr>
              <a:t>S.a.p.a.</a:t>
            </a:r>
            <a:r>
              <a:rPr lang="it-IT" dirty="0">
                <a:solidFill>
                  <a:srgbClr val="FF0000"/>
                </a:solidFill>
                <a:latin typeface="FIGC - Azzurri" panose="00000500000000000000" pitchFamily="50" charset="0"/>
              </a:rPr>
              <a:t> </a:t>
            </a:r>
            <a:r>
              <a:rPr lang="it-IT" dirty="0">
                <a:latin typeface="FIGC - Azzurri" panose="00000500000000000000" pitchFamily="50" charset="0"/>
              </a:rPr>
              <a:t>, </a:t>
            </a:r>
            <a:r>
              <a:rPr lang="it-IT" b="1" i="1" dirty="0">
                <a:solidFill>
                  <a:srgbClr val="0070C0"/>
                </a:solidFill>
                <a:latin typeface="FIGC - Azzurri" panose="00000500000000000000" pitchFamily="50" charset="0"/>
              </a:rPr>
              <a:t>S.r.l.</a:t>
            </a:r>
            <a:r>
              <a:rPr lang="it-IT" dirty="0">
                <a:latin typeface="FIGC - Azzurri" panose="00000500000000000000" pitchFamily="50" charset="0"/>
              </a:rPr>
              <a:t> o </a:t>
            </a:r>
            <a:r>
              <a:rPr lang="it-IT" b="1" i="1" dirty="0">
                <a:solidFill>
                  <a:srgbClr val="0070C0"/>
                </a:solidFill>
                <a:latin typeface="FIGC - Azzurri" panose="00000500000000000000" pitchFamily="50" charset="0"/>
              </a:rPr>
              <a:t>società cooperative a responsabilità limitata</a:t>
            </a:r>
            <a:r>
              <a:rPr lang="it-IT" dirty="0">
                <a:latin typeface="FIGC - Azzurri" panose="00000500000000000000" pitchFamily="50" charset="0"/>
              </a:rPr>
              <a:t>.</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Devono costituirsi per </a:t>
            </a:r>
            <a:r>
              <a:rPr lang="it-IT" b="1" i="1" dirty="0">
                <a:solidFill>
                  <a:srgbClr val="0070C0"/>
                </a:solidFill>
                <a:latin typeface="FIGC - Azzurri" panose="00000500000000000000" pitchFamily="50" charset="0"/>
                <a:ea typeface="Times New Roman" panose="02020603050405020304" pitchFamily="18" charset="0"/>
              </a:rPr>
              <a:t>atto pubblico</a:t>
            </a:r>
            <a:r>
              <a:rPr lang="it-IT" dirty="0">
                <a:latin typeface="FIGC - Azzurri" panose="00000500000000000000" pitchFamily="50" charset="0"/>
                <a:ea typeface="Times New Roman" panose="02020603050405020304" pitchFamily="18" charset="0"/>
              </a:rPr>
              <a:t>, vale a dire notarile</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(atto costitutivo e statuto).</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Ogni </a:t>
            </a:r>
            <a:r>
              <a:rPr lang="it-IT" b="1" i="1" dirty="0">
                <a:solidFill>
                  <a:srgbClr val="0070C0"/>
                </a:solidFill>
                <a:latin typeface="FIGC - Azzurri" panose="00000500000000000000" pitchFamily="50" charset="0"/>
                <a:ea typeface="Times New Roman" panose="02020603050405020304" pitchFamily="18" charset="0"/>
              </a:rPr>
              <a:t>modifica statutaria </a:t>
            </a:r>
            <a:r>
              <a:rPr lang="it-IT" dirty="0">
                <a:solidFill>
                  <a:prstClr val="black"/>
                </a:solidFill>
                <a:latin typeface="FIGC - Azzurri" panose="00000500000000000000" pitchFamily="50" charset="0"/>
                <a:ea typeface="Times New Roman" panose="02020603050405020304" pitchFamily="18" charset="0"/>
              </a:rPr>
              <a:t>(es: cambio di denominazione sociale, trasferimento di sede sociale) deve essere disposta mediante </a:t>
            </a:r>
            <a:r>
              <a:rPr lang="it-IT" b="1" i="1" dirty="0">
                <a:solidFill>
                  <a:srgbClr val="0070C0"/>
                </a:solidFill>
                <a:latin typeface="FIGC - Azzurri" panose="00000500000000000000" pitchFamily="50" charset="0"/>
                <a:ea typeface="Times New Roman" panose="02020603050405020304" pitchFamily="18" charset="0"/>
              </a:rPr>
              <a:t>atto pubblico </a:t>
            </a:r>
            <a:r>
              <a:rPr lang="it-IT" dirty="0">
                <a:solidFill>
                  <a:prstClr val="black"/>
                </a:solidFill>
                <a:latin typeface="FIGC - Azzurri" panose="00000500000000000000" pitchFamily="50" charset="0"/>
                <a:ea typeface="Times New Roman" panose="02020603050405020304" pitchFamily="18" charset="0"/>
              </a:rPr>
              <a:t>o </a:t>
            </a:r>
            <a:r>
              <a:rPr lang="it-IT" b="1" i="1" dirty="0">
                <a:solidFill>
                  <a:srgbClr val="0070C0"/>
                </a:solidFill>
                <a:latin typeface="FIGC - Azzurri" panose="00000500000000000000" pitchFamily="50" charset="0"/>
                <a:ea typeface="Times New Roman" panose="02020603050405020304" pitchFamily="18" charset="0"/>
              </a:rPr>
              <a:t>scrittura privata autenticata </a:t>
            </a:r>
            <a:r>
              <a:rPr lang="it-IT" dirty="0">
                <a:latin typeface="FIGC - Azzurri" panose="00000500000000000000" pitchFamily="50" charset="0"/>
                <a:ea typeface="Times New Roman" panose="02020603050405020304" pitchFamily="18" charset="0"/>
              </a:rPr>
              <a:t>dal notaio</a:t>
            </a:r>
            <a:r>
              <a:rPr lang="it-IT"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dirty="0">
                <a:latin typeface="FIGC - Azzurri" panose="00000500000000000000" pitchFamily="50" charset="0"/>
              </a:rPr>
              <a:t>E’ necessario che nella denominazione sociale sia indicata la </a:t>
            </a:r>
            <a:r>
              <a:rPr lang="it-IT" b="1" i="1" dirty="0">
                <a:solidFill>
                  <a:srgbClr val="0070C0"/>
                </a:solidFill>
                <a:latin typeface="FIGC - Azzurri" panose="00000500000000000000" pitchFamily="50" charset="0"/>
              </a:rPr>
              <a:t>finalità sportiva </a:t>
            </a:r>
            <a:r>
              <a:rPr lang="it-IT" dirty="0">
                <a:latin typeface="FIGC - Azzurri" panose="00000500000000000000" pitchFamily="50" charset="0"/>
              </a:rPr>
              <a:t>e la </a:t>
            </a:r>
            <a:r>
              <a:rPr lang="it-IT" b="1" i="1" dirty="0">
                <a:solidFill>
                  <a:srgbClr val="0070C0"/>
                </a:solidFill>
                <a:latin typeface="FIGC - Azzurri" panose="00000500000000000000" pitchFamily="50" charset="0"/>
              </a:rPr>
              <a:t>natura</a:t>
            </a:r>
            <a:r>
              <a:rPr lang="it-IT" dirty="0">
                <a:solidFill>
                  <a:srgbClr val="FF0000"/>
                </a:solidFill>
                <a:latin typeface="FIGC - Azzurri" panose="00000500000000000000" pitchFamily="50" charset="0"/>
              </a:rPr>
              <a:t> </a:t>
            </a:r>
            <a:r>
              <a:rPr lang="it-IT" b="1" i="1" dirty="0">
                <a:solidFill>
                  <a:srgbClr val="0070C0"/>
                </a:solidFill>
                <a:latin typeface="FIGC - Azzurri" panose="00000500000000000000" pitchFamily="50" charset="0"/>
              </a:rPr>
              <a:t>dilettantistica dell’attività </a:t>
            </a:r>
            <a:r>
              <a:rPr lang="it-IT" dirty="0">
                <a:latin typeface="FIGC - Azzurri" panose="00000500000000000000" pitchFamily="50" charset="0"/>
              </a:rPr>
              <a:t>(es: Società Sportiva Dilettantistica Esempio).</a:t>
            </a:r>
          </a:p>
          <a:p>
            <a:pPr marL="285750" indent="-285750" algn="just">
              <a:buFont typeface="Arial" panose="020B0604020202020204" pitchFamily="34" charset="0"/>
              <a:buChar char="•"/>
            </a:pPr>
            <a:r>
              <a:rPr lang="it-IT" dirty="0">
                <a:latin typeface="FIGC - Azzurri" panose="00000500000000000000" pitchFamily="50" charset="0"/>
              </a:rPr>
              <a:t>Devono rispettare gli </a:t>
            </a:r>
            <a:r>
              <a:rPr lang="it-IT" b="1" i="1" dirty="0">
                <a:solidFill>
                  <a:srgbClr val="0070C0"/>
                </a:solidFill>
                <a:latin typeface="FIGC - Azzurri" panose="00000500000000000000" pitchFamily="50" charset="0"/>
              </a:rPr>
              <a:t>obblighi contenutistici </a:t>
            </a:r>
            <a:r>
              <a:rPr lang="it-IT" dirty="0">
                <a:latin typeface="FIGC - Azzurri" panose="00000500000000000000" pitchFamily="50" charset="0"/>
              </a:rPr>
              <a:t>previsti per lo </a:t>
            </a:r>
            <a:r>
              <a:rPr lang="it-IT" b="1" i="1" dirty="0">
                <a:solidFill>
                  <a:srgbClr val="0070C0"/>
                </a:solidFill>
                <a:latin typeface="FIGC - Azzurri" panose="00000500000000000000" pitchFamily="50" charset="0"/>
              </a:rPr>
              <a:t>statuto sociale </a:t>
            </a:r>
            <a:r>
              <a:rPr lang="it-IT" dirty="0">
                <a:latin typeface="FIGC - Azzurri" panose="00000500000000000000" pitchFamily="50" charset="0"/>
              </a:rPr>
              <a:t>(</a:t>
            </a:r>
            <a:r>
              <a:rPr lang="it-IT" dirty="0" err="1">
                <a:latin typeface="FIGC - Azzurri" panose="00000500000000000000" pitchFamily="50" charset="0"/>
              </a:rPr>
              <a:t>rif.</a:t>
            </a:r>
            <a:r>
              <a:rPr lang="it-IT" dirty="0">
                <a:latin typeface="FIGC - Azzurri" panose="00000500000000000000" pitchFamily="50" charset="0"/>
              </a:rPr>
              <a:t> art. 90, comma 18, L. 289/2002 – art. 7 D. Lgs. 36/2021).</a:t>
            </a:r>
          </a:p>
          <a:p>
            <a:pPr algn="just"/>
            <a:endParaRPr lang="it-IT" sz="1500" dirty="0">
              <a:latin typeface="FIGC - Azzurri" panose="00000500000000000000" pitchFamily="50" charset="0"/>
            </a:endParaRPr>
          </a:p>
          <a:p>
            <a:pPr algn="just"/>
            <a:endParaRPr lang="it-IT" sz="1500" dirty="0">
              <a:solidFill>
                <a:prstClr val="black"/>
              </a:solidFill>
              <a:latin typeface="FIGC - Azzurri" panose="00000500000000000000" pitchFamily="50" charset="0"/>
              <a:ea typeface="Times New Roman" panose="02020603050405020304" pitchFamily="18" charset="0"/>
            </a:endParaRPr>
          </a:p>
        </p:txBody>
      </p:sp>
      <p:sp>
        <p:nvSpPr>
          <p:cNvPr id="17" name="CasellaDiTesto 16">
            <a:extLst>
              <a:ext uri="{FF2B5EF4-FFF2-40B4-BE49-F238E27FC236}">
                <a16:creationId xmlns:a16="http://schemas.microsoft.com/office/drawing/2014/main" id="{13708D13-4AAF-4929-A790-2AA0E9192B9A}"/>
              </a:ext>
            </a:extLst>
          </p:cNvPr>
          <p:cNvSpPr txBox="1"/>
          <p:nvPr/>
        </p:nvSpPr>
        <p:spPr>
          <a:xfrm>
            <a:off x="502758" y="1524822"/>
            <a:ext cx="4216851" cy="400110"/>
          </a:xfrm>
          <a:prstGeom prst="rect">
            <a:avLst/>
          </a:prstGeom>
          <a:solidFill>
            <a:schemeClr val="bg1"/>
          </a:solidFill>
          <a:ln>
            <a:solidFill>
              <a:srgbClr val="0070C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000" b="1" kern="0" dirty="0">
                <a:solidFill>
                  <a:prstClr val="black"/>
                </a:solidFill>
                <a:latin typeface="FIGC - Azzurri" panose="00000500000000000000" pitchFamily="50" charset="0"/>
              </a:rPr>
              <a:t>Caratteristiche essenziali</a:t>
            </a:r>
            <a:endParaRPr kumimoji="0" lang="it-IT" sz="2000" b="1" i="0" u="none" strike="noStrike" kern="0" cap="none" spc="0" normalizeH="0" baseline="0" noProof="0" dirty="0">
              <a:ln>
                <a:noFill/>
              </a:ln>
              <a:solidFill>
                <a:prstClr val="black"/>
              </a:solidFill>
              <a:effectLst/>
              <a:uLnTx/>
              <a:uFillTx/>
              <a:latin typeface="FIGC - Azzurri" panose="00000500000000000000" pitchFamily="50" charset="0"/>
            </a:endParaRPr>
          </a:p>
        </p:txBody>
      </p:sp>
      <p:cxnSp>
        <p:nvCxnSpPr>
          <p:cNvPr id="6" name="Connettore diritto 5"/>
          <p:cNvCxnSpPr/>
          <p:nvPr/>
        </p:nvCxnSpPr>
        <p:spPr>
          <a:xfrm>
            <a:off x="6635" y="1302630"/>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nettore diritto 6"/>
          <p:cNvCxnSpPr/>
          <p:nvPr/>
        </p:nvCxnSpPr>
        <p:spPr>
          <a:xfrm>
            <a:off x="0" y="1447855"/>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flipV="1">
            <a:off x="8883162" y="1966758"/>
            <a:ext cx="2239107" cy="1019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H="1">
            <a:off x="9857598" y="1852072"/>
            <a:ext cx="177667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632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1994974" y="-15499"/>
            <a:ext cx="89999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FIGC - Azzurri Light" panose="00000400000000000000" pitchFamily="50" charset="0"/>
                <a:ea typeface="+mn-ea"/>
                <a:cs typeface="+mn-cs"/>
              </a:rPr>
              <a:t>ELEMENTI ESSENZIALI DELLO STATUTO</a:t>
            </a:r>
          </a:p>
        </p:txBody>
      </p:sp>
      <p:graphicFrame>
        <p:nvGraphicFramePr>
          <p:cNvPr id="36" name="CasellaDiTesto 8">
            <a:extLst>
              <a:ext uri="{FF2B5EF4-FFF2-40B4-BE49-F238E27FC236}">
                <a16:creationId xmlns:a16="http://schemas.microsoft.com/office/drawing/2014/main" id="{A0AB6700-8D37-E551-78C2-A1E90EBA8408}"/>
              </a:ext>
            </a:extLst>
          </p:cNvPr>
          <p:cNvGraphicFramePr/>
          <p:nvPr>
            <p:extLst>
              <p:ext uri="{D42A27DB-BD31-4B8C-83A1-F6EECF244321}">
                <p14:modId xmlns:p14="http://schemas.microsoft.com/office/powerpoint/2010/main" val="1400070958"/>
              </p:ext>
            </p:extLst>
          </p:nvPr>
        </p:nvGraphicFramePr>
        <p:xfrm>
          <a:off x="64654" y="1170328"/>
          <a:ext cx="11934305" cy="524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017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01567" y="271629"/>
            <a:ext cx="9873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FIGC - Azzurri Light" panose="00000400000000000000" pitchFamily="50" charset="0"/>
                <a:ea typeface="+mn-ea"/>
                <a:cs typeface="+mn-cs"/>
              </a:rPr>
              <a:t>NOTA BENE</a:t>
            </a:r>
          </a:p>
        </p:txBody>
      </p:sp>
      <p:sp>
        <p:nvSpPr>
          <p:cNvPr id="11" name="CasellaDiTesto 10">
            <a:extLst>
              <a:ext uri="{FF2B5EF4-FFF2-40B4-BE49-F238E27FC236}">
                <a16:creationId xmlns:a16="http://schemas.microsoft.com/office/drawing/2014/main" id="{63A9621D-025D-4235-9308-C2CC9E0F4973}"/>
              </a:ext>
            </a:extLst>
          </p:cNvPr>
          <p:cNvSpPr txBox="1"/>
          <p:nvPr/>
        </p:nvSpPr>
        <p:spPr>
          <a:xfrm>
            <a:off x="398781" y="2075034"/>
            <a:ext cx="1004958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FIGC - Azzurri Light" panose="00000400000000000000" pitchFamily="50" charset="0"/>
                <a:ea typeface="Times New Roman" panose="02020603050405020304" pitchFamily="18" charset="0"/>
                <a:cs typeface="+mn-cs"/>
              </a:rPr>
              <a:t>Per le società sportive dilettantistiche vigono le disposizioni del codice civile in materia di statuto. Si applica quanto previsto dalla riforma solo riguardo all’assenza di fine di lucro e alla destinazione del patrimonio residuo in caso di scioglimento.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Times New Roman" panose="02020603050405020304" pitchFamily="18" charset="0"/>
              <a:cs typeface="+mn-cs"/>
            </a:endParaRPr>
          </a:p>
        </p:txBody>
      </p:sp>
      <p:sp>
        <p:nvSpPr>
          <p:cNvPr id="15" name="CasellaDiTesto 14">
            <a:extLst>
              <a:ext uri="{FF2B5EF4-FFF2-40B4-BE49-F238E27FC236}">
                <a16:creationId xmlns:a16="http://schemas.microsoft.com/office/drawing/2014/main" id="{63A9621D-025D-4235-9308-C2CC9E0F4973}"/>
              </a:ext>
            </a:extLst>
          </p:cNvPr>
          <p:cNvSpPr txBox="1"/>
          <p:nvPr/>
        </p:nvSpPr>
        <p:spPr>
          <a:xfrm>
            <a:off x="231178" y="4048081"/>
            <a:ext cx="11302223" cy="16773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FIGC - Azzurri Light" panose="00000400000000000000" pitchFamily="50" charset="0"/>
                <a:ea typeface="Times New Roman" panose="02020603050405020304" pitchFamily="18" charset="0"/>
                <a:cs typeface="+mn-cs"/>
              </a:rPr>
              <a:t>La mancata conformità dello statuto rende inammissibile la richiesta di iscrizione al R.A.S.D. e, per quanti vi sono già iscritti, comporta la cancellazione d’ufficio dallo stesso. L’uniformazione deve avvenire entro il 30 giugno 2024.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FIGC - Azzurri" panose="00000500000000000000" pitchFamily="50"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Times New Roman" panose="02020603050405020304" pitchFamily="18" charset="0"/>
              <a:cs typeface="+mn-cs"/>
            </a:endParaRPr>
          </a:p>
        </p:txBody>
      </p:sp>
      <p:sp>
        <p:nvSpPr>
          <p:cNvPr id="13" name="Rettangolo 12"/>
          <p:cNvSpPr/>
          <p:nvPr/>
        </p:nvSpPr>
        <p:spPr>
          <a:xfrm>
            <a:off x="227403" y="1981275"/>
            <a:ext cx="11418193" cy="167859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Connettore diritto 18"/>
          <p:cNvCxnSpPr/>
          <p:nvPr/>
        </p:nvCxnSpPr>
        <p:spPr>
          <a:xfrm>
            <a:off x="6635" y="1127310"/>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0" y="1272535"/>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227402" y="3886936"/>
            <a:ext cx="11418193" cy="16785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396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71583" y="210315"/>
            <a:ext cx="98736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FIGC - Azzurri Light" panose="00000400000000000000" pitchFamily="50" charset="0"/>
                <a:ea typeface="+mn-ea"/>
                <a:cs typeface="+mn-cs"/>
              </a:rPr>
              <a:t>ASSENZA DI FINE DI LUCRO DELLE A.S.D. E S.S.D</a:t>
            </a:r>
            <a:r>
              <a:rPr kumimoji="0" lang="it-IT" sz="3200" b="1"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
            </a:r>
            <a:endParaRPr kumimoji="0" lang="it-IT" sz="1800" b="1"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endParaRPr>
          </a:p>
        </p:txBody>
      </p:sp>
      <p:cxnSp>
        <p:nvCxnSpPr>
          <p:cNvPr id="16" name="Connettore diritto 15"/>
          <p:cNvCxnSpPr/>
          <p:nvPr/>
        </p:nvCxnSpPr>
        <p:spPr>
          <a:xfrm>
            <a:off x="6635" y="1127310"/>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0" y="1272535"/>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2" name="CasellaDiTesto 8">
            <a:extLst>
              <a:ext uri="{FF2B5EF4-FFF2-40B4-BE49-F238E27FC236}">
                <a16:creationId xmlns:a16="http://schemas.microsoft.com/office/drawing/2014/main" id="{A83646CA-380D-D0B4-65DA-1AD529064C49}"/>
              </a:ext>
            </a:extLst>
          </p:cNvPr>
          <p:cNvGraphicFramePr/>
          <p:nvPr>
            <p:extLst>
              <p:ext uri="{D42A27DB-BD31-4B8C-83A1-F6EECF244321}">
                <p14:modId xmlns:p14="http://schemas.microsoft.com/office/powerpoint/2010/main" val="1232481292"/>
              </p:ext>
            </p:extLst>
          </p:nvPr>
        </p:nvGraphicFramePr>
        <p:xfrm>
          <a:off x="497827" y="1553811"/>
          <a:ext cx="11196346" cy="5970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549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1317053" y="224843"/>
            <a:ext cx="8999965" cy="892552"/>
          </a:xfrm>
          <a:prstGeom prst="rect">
            <a:avLst/>
          </a:prstGeom>
          <a:noFill/>
        </p:spPr>
        <p:txBody>
          <a:bodyPr wrap="square" rtlCol="0">
            <a:spAutoFit/>
          </a:bodyPr>
          <a:lstStyle/>
          <a:p>
            <a:pPr algn="ctr"/>
            <a:r>
              <a:rPr lang="it-IT" sz="3200" b="1" dirty="0">
                <a:latin typeface="FIGC - Azzurri" panose="00000500000000000000" pitchFamily="50" charset="0"/>
              </a:rPr>
              <a:t>AFFILIAZIONI (ART. 15 N.O.I.F.) – </a:t>
            </a:r>
            <a:r>
              <a:rPr lang="it-IT" sz="2000" b="1" dirty="0">
                <a:latin typeface="FIGC - Azzurri" panose="00000500000000000000" pitchFamily="50" charset="0"/>
              </a:rPr>
              <a:t>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graphicFrame>
        <p:nvGraphicFramePr>
          <p:cNvPr id="2" name="Tabella 1"/>
          <p:cNvGraphicFramePr>
            <a:graphicFrameLocks noGrp="1"/>
          </p:cNvGraphicFramePr>
          <p:nvPr>
            <p:extLst>
              <p:ext uri="{D42A27DB-BD31-4B8C-83A1-F6EECF244321}">
                <p14:modId xmlns:p14="http://schemas.microsoft.com/office/powerpoint/2010/main" val="484560051"/>
              </p:ext>
            </p:extLst>
          </p:nvPr>
        </p:nvGraphicFramePr>
        <p:xfrm>
          <a:off x="374082" y="1251950"/>
          <a:ext cx="3907559" cy="4930436"/>
        </p:xfrm>
        <a:graphic>
          <a:graphicData uri="http://schemas.openxmlformats.org/drawingml/2006/table">
            <a:tbl>
              <a:tblPr>
                <a:tableStyleId>{073A0DAA-6AF3-43AB-8588-CEC1D06C72B9}</a:tableStyleId>
              </a:tblPr>
              <a:tblGrid>
                <a:gridCol w="3907559">
                  <a:extLst>
                    <a:ext uri="{9D8B030D-6E8A-4147-A177-3AD203B41FA5}">
                      <a16:colId xmlns:a16="http://schemas.microsoft.com/office/drawing/2014/main" val="1842034422"/>
                    </a:ext>
                  </a:extLst>
                </a:gridCol>
              </a:tblGrid>
              <a:tr h="348890">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49632870"/>
                  </a:ext>
                </a:extLst>
              </a:tr>
              <a:tr h="348890">
                <a:tc>
                  <a:txBody>
                    <a:bodyPr/>
                    <a:lstStyle/>
                    <a:p>
                      <a:pPr algn="ctr" fontAlgn="b"/>
                      <a:r>
                        <a:rPr lang="it-IT" sz="1600" u="none" strike="noStrike" dirty="0">
                          <a:effectLst/>
                          <a:latin typeface="FIGC - Azzurri" panose="00000500000000000000" pitchFamily="50" charset="0"/>
                        </a:rPr>
                        <a:t>Modulo richiesta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1854078"/>
                  </a:ext>
                </a:extLst>
              </a:tr>
              <a:tr h="571135">
                <a:tc>
                  <a:txBody>
                    <a:bodyPr/>
                    <a:lstStyle/>
                    <a:p>
                      <a:pPr algn="ctr" fontAlgn="b"/>
                      <a:r>
                        <a:rPr lang="it-IT" sz="1600" u="none" strike="noStrike" dirty="0">
                          <a:effectLst/>
                          <a:latin typeface="FIGC - Azzurri" panose="00000500000000000000" pitchFamily="50" charset="0"/>
                        </a:rPr>
                        <a:t>Atto costitutivo redatto in </a:t>
                      </a:r>
                      <a:r>
                        <a:rPr lang="it-IT" sz="1600" u="none" strike="noStrike" dirty="0">
                          <a:solidFill>
                            <a:srgbClr val="0070C0"/>
                          </a:solidFill>
                          <a:effectLst/>
                          <a:latin typeface="FIGC - Azzurri" panose="00000500000000000000" pitchFamily="50" charset="0"/>
                        </a:rPr>
                        <a:t>scrittura privata</a:t>
                      </a:r>
                      <a:r>
                        <a:rPr lang="it-IT" sz="1600" u="none" strike="noStrike" baseline="0" dirty="0">
                          <a:solidFill>
                            <a:srgbClr val="0070C0"/>
                          </a:solidFill>
                          <a:effectLst/>
                          <a:latin typeface="FIGC - Azzurri" panose="00000500000000000000" pitchFamily="50" charset="0"/>
                        </a:rPr>
                        <a:t> non autenticata dal notaio</a:t>
                      </a:r>
                      <a:endParaRPr lang="it-IT" sz="1600" b="0" i="0" u="none" strike="noStrike" dirty="0">
                        <a:solidFill>
                          <a:srgbClr val="0070C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390553"/>
                  </a:ext>
                </a:extLst>
              </a:tr>
              <a:tr h="582804">
                <a:tc>
                  <a:txBody>
                    <a:bodyPr/>
                    <a:lstStyle/>
                    <a:p>
                      <a:pPr algn="ctr" fontAlgn="b"/>
                      <a:r>
                        <a:rPr lang="it-IT" sz="1600" u="none" strike="noStrike" dirty="0">
                          <a:effectLst/>
                          <a:latin typeface="FIGC - Azzurri" panose="00000500000000000000" pitchFamily="50" charset="0"/>
                        </a:rPr>
                        <a:t>Statuto sociale redatto in </a:t>
                      </a:r>
                      <a:r>
                        <a:rPr lang="it-IT" sz="1600" u="none" strike="noStrike" dirty="0">
                          <a:solidFill>
                            <a:srgbClr val="0070C0"/>
                          </a:solidFill>
                          <a:effectLst/>
                          <a:latin typeface="FIGC - Azzurri" panose="00000500000000000000" pitchFamily="50" charset="0"/>
                        </a:rPr>
                        <a:t>scrittura privata non autenticata dal notaio</a:t>
                      </a:r>
                      <a:endParaRPr lang="it-IT" sz="1600" b="0" i="0" u="none" strike="noStrike" dirty="0">
                        <a:solidFill>
                          <a:srgbClr val="0070C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222835"/>
                  </a:ext>
                </a:extLst>
              </a:tr>
              <a:tr h="578883">
                <a:tc>
                  <a:txBody>
                    <a:bodyPr/>
                    <a:lstStyle/>
                    <a:p>
                      <a:pPr algn="ctr" fontAlgn="b"/>
                      <a:r>
                        <a:rPr lang="it-IT" sz="1600" u="none" strike="noStrike" dirty="0">
                          <a:effectLst/>
                          <a:latin typeface="FIGC - Azzurri" panose="00000500000000000000" pitchFamily="50" charset="0"/>
                        </a:rPr>
                        <a:t>Elenco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875523"/>
                  </a:ext>
                </a:extLst>
              </a:tr>
              <a:tr h="562708">
                <a:tc>
                  <a:txBody>
                    <a:bodyPr/>
                    <a:lstStyle/>
                    <a:p>
                      <a:pPr algn="ctr" fontAlgn="b"/>
                      <a:r>
                        <a:rPr lang="it-IT" sz="1600" u="none" strike="noStrike" dirty="0">
                          <a:effectLst/>
                          <a:latin typeface="FIGC - Azzurri" panose="00000500000000000000" pitchFamily="50" charset="0"/>
                        </a:rPr>
                        <a:t>Dichiarazione di disponibilità di un idoneo campo da giuoco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156835"/>
                  </a:ext>
                </a:extLst>
              </a:tr>
              <a:tr h="562708">
                <a:tc>
                  <a:txBody>
                    <a:bodyPr/>
                    <a:lstStyle/>
                    <a:p>
                      <a:pPr algn="ctr" fontAlgn="b"/>
                      <a:r>
                        <a:rPr lang="it-IT" sz="1600" u="none" strike="noStrike" dirty="0">
                          <a:effectLst/>
                          <a:latin typeface="FIGC - Azzurri" panose="00000500000000000000" pitchFamily="50" charset="0"/>
                        </a:rPr>
                        <a:t>Ricevuta di pagamento della tassa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8019847"/>
                  </a:ext>
                </a:extLst>
              </a:tr>
              <a:tr h="687209">
                <a:tc>
                  <a:txBody>
                    <a:bodyPr/>
                    <a:lstStyle/>
                    <a:p>
                      <a:pPr algn="ctr" fontAlgn="b"/>
                      <a:r>
                        <a:rPr lang="it-IT" sz="1600" b="0" i="0" u="none" strike="noStrike" dirty="0">
                          <a:solidFill>
                            <a:srgbClr val="000000"/>
                          </a:solidFill>
                          <a:effectLst/>
                          <a:latin typeface="FIGC - Azzurri" panose="00000500000000000000" pitchFamily="50" charset="0"/>
                        </a:rPr>
                        <a:t>Autocertificazione NOIF 22 bis dell’organigramma (Direttivo + Dirigenti)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44729"/>
                  </a:ext>
                </a:extLst>
              </a:tr>
              <a:tr h="687209">
                <a:tc>
                  <a:txBody>
                    <a:bodyPr/>
                    <a:lstStyle/>
                    <a:p>
                      <a:pPr algn="ctr" fontAlgn="b"/>
                      <a:r>
                        <a:rPr lang="it-IT" sz="1600" b="0" i="0" u="none" strike="noStrike" dirty="0">
                          <a:solidFill>
                            <a:srgbClr val="000000"/>
                          </a:solidFill>
                          <a:effectLst/>
                          <a:latin typeface="FIGC - Azzurri" panose="00000500000000000000" pitchFamily="50" charset="0"/>
                        </a:rPr>
                        <a:t>Certificato attribuzione Codice Fiscale rilasciato dall’Agenzia delle Entrate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105645"/>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434159454"/>
              </p:ext>
            </p:extLst>
          </p:nvPr>
        </p:nvGraphicFramePr>
        <p:xfrm>
          <a:off x="4830548" y="1273318"/>
          <a:ext cx="3112655" cy="4962270"/>
        </p:xfrm>
        <a:graphic>
          <a:graphicData uri="http://schemas.openxmlformats.org/drawingml/2006/table">
            <a:tbl>
              <a:tblPr>
                <a:tableStyleId>{073A0DAA-6AF3-43AB-8588-CEC1D06C72B9}</a:tableStyleId>
              </a:tblPr>
              <a:tblGrid>
                <a:gridCol w="3112655">
                  <a:extLst>
                    <a:ext uri="{9D8B030D-6E8A-4147-A177-3AD203B41FA5}">
                      <a16:colId xmlns:a16="http://schemas.microsoft.com/office/drawing/2014/main" val="386095017"/>
                    </a:ext>
                  </a:extLst>
                </a:gridCol>
              </a:tblGrid>
              <a:tr h="362084">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904804164"/>
                  </a:ext>
                </a:extLst>
              </a:tr>
              <a:tr h="347674">
                <a:tc>
                  <a:txBody>
                    <a:bodyPr/>
                    <a:lstStyle/>
                    <a:p>
                      <a:pPr algn="ctr" fontAlgn="b"/>
                      <a:r>
                        <a:rPr lang="it-IT" sz="1600" u="none" strike="noStrike" dirty="0">
                          <a:effectLst/>
                          <a:latin typeface="FIGC - Azzurri" panose="00000500000000000000" pitchFamily="50" charset="0"/>
                        </a:rPr>
                        <a:t>Modulo richiesta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212889"/>
                  </a:ext>
                </a:extLst>
              </a:tr>
              <a:tr h="559157">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chemeClr val="accent5">
                              <a:lumMod val="75000"/>
                            </a:schemeClr>
                          </a:solidFill>
                          <a:effectLst/>
                          <a:latin typeface="FIGC - Azzurri" panose="00000500000000000000" pitchFamily="50" charset="0"/>
                        </a:rPr>
                        <a:t>in forma di atto pubblico</a:t>
                      </a:r>
                      <a:r>
                        <a:rPr lang="it-IT" sz="1600" u="none" strike="noStrike" baseline="0" dirty="0">
                          <a:solidFill>
                            <a:schemeClr val="accent5">
                              <a:lumMod val="75000"/>
                            </a:schemeClr>
                          </a:solidFill>
                          <a:effectLst/>
                          <a:latin typeface="FIGC - Azzurri" panose="00000500000000000000" pitchFamily="50" charset="0"/>
                        </a:rPr>
                        <a:t> (dal notaio)</a:t>
                      </a:r>
                      <a:endParaRPr lang="it-IT" sz="1600" b="0" i="0" u="none" strike="noStrike" dirty="0">
                        <a:solidFill>
                          <a:schemeClr val="accent5">
                            <a:lumMod val="75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73489"/>
                  </a:ext>
                </a:extLst>
              </a:tr>
              <a:tr h="572756">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chemeClr val="accent5">
                              <a:lumMod val="75000"/>
                            </a:schemeClr>
                          </a:solidFill>
                          <a:effectLst/>
                          <a:latin typeface="FIGC - Azzurri" panose="00000500000000000000" pitchFamily="50" charset="0"/>
                        </a:rPr>
                        <a:t>in forma di atto pubblico (dal notaio)</a:t>
                      </a:r>
                      <a:endParaRPr lang="it-IT" sz="1600" b="0" i="0" u="none" strike="noStrike" dirty="0">
                        <a:solidFill>
                          <a:schemeClr val="accent5">
                            <a:lumMod val="75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8759882"/>
                  </a:ext>
                </a:extLst>
              </a:tr>
              <a:tr h="557097">
                <a:tc>
                  <a:txBody>
                    <a:bodyPr/>
                    <a:lstStyle/>
                    <a:p>
                      <a:pPr algn="ctr" fontAlgn="b"/>
                      <a:r>
                        <a:rPr lang="it-IT" sz="1600" u="none" strike="noStrike" dirty="0">
                          <a:effectLst/>
                          <a:latin typeface="FIGC - Azzurri" panose="00000500000000000000" pitchFamily="50" charset="0"/>
                        </a:rPr>
                        <a:t>Elenco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3933141"/>
                  </a:ext>
                </a:extLst>
              </a:tr>
              <a:tr h="532563">
                <a:tc>
                  <a:txBody>
                    <a:bodyPr/>
                    <a:lstStyle/>
                    <a:p>
                      <a:pPr algn="ctr" fontAlgn="b"/>
                      <a:r>
                        <a:rPr lang="it-IT" sz="1600" u="none" strike="noStrike" dirty="0">
                          <a:effectLst/>
                          <a:latin typeface="FIGC - Azzurri" panose="00000500000000000000" pitchFamily="50" charset="0"/>
                        </a:rPr>
                        <a:t>Dichiarazione di disponibilità di un idoneo campo da giuoco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161700"/>
                  </a:ext>
                </a:extLst>
              </a:tr>
              <a:tr h="552659">
                <a:tc>
                  <a:txBody>
                    <a:bodyPr/>
                    <a:lstStyle/>
                    <a:p>
                      <a:pPr algn="ctr" fontAlgn="b"/>
                      <a:r>
                        <a:rPr lang="it-IT" sz="1600" u="none" strike="noStrike" dirty="0">
                          <a:effectLst/>
                          <a:latin typeface="FIGC - Azzurri" panose="00000500000000000000" pitchFamily="50" charset="0"/>
                        </a:rPr>
                        <a:t>Ricevuta di pagamento della tassa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276477"/>
                  </a:ext>
                </a:extLst>
              </a:tr>
              <a:tr h="5157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Autocertificazione NOIF 22 bis dell’organigramma (Direttivo + Dirigenti)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9701499"/>
                  </a:ext>
                </a:extLst>
              </a:tr>
              <a:tr h="6848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Certificato attribuzione Codice Fiscale rilasciato dall’Agenzia delle Entrate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73221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278577121"/>
              </p:ext>
            </p:extLst>
          </p:nvPr>
        </p:nvGraphicFramePr>
        <p:xfrm>
          <a:off x="8529153" y="1273318"/>
          <a:ext cx="3269672" cy="4887700"/>
        </p:xfrm>
        <a:graphic>
          <a:graphicData uri="http://schemas.openxmlformats.org/drawingml/2006/table">
            <a:tbl>
              <a:tblPr>
                <a:tableStyleId>{073A0DAA-6AF3-43AB-8588-CEC1D06C72B9}</a:tableStyleId>
              </a:tblPr>
              <a:tblGrid>
                <a:gridCol w="3269672">
                  <a:extLst>
                    <a:ext uri="{9D8B030D-6E8A-4147-A177-3AD203B41FA5}">
                      <a16:colId xmlns:a16="http://schemas.microsoft.com/office/drawing/2014/main" val="261840452"/>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A.S.D. con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77788784"/>
                  </a:ext>
                </a:extLst>
              </a:tr>
              <a:tr h="347674">
                <a:tc>
                  <a:txBody>
                    <a:bodyPr/>
                    <a:lstStyle/>
                    <a:p>
                      <a:pPr algn="ctr" fontAlgn="b"/>
                      <a:r>
                        <a:rPr lang="it-IT" sz="1600" u="none" strike="noStrike" dirty="0">
                          <a:effectLst/>
                          <a:latin typeface="FIGC - Azzurri" panose="00000500000000000000" pitchFamily="50" charset="0"/>
                        </a:rPr>
                        <a:t>Modulo richiesta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425328"/>
                  </a:ext>
                </a:extLst>
              </a:tr>
              <a:tr h="559157">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rgbClr val="00B0F0"/>
                          </a:solidFill>
                          <a:effectLst/>
                          <a:latin typeface="FIGC - Azzurri" panose="00000500000000000000" pitchFamily="50" charset="0"/>
                        </a:rPr>
                        <a:t>in forma di atto pubblico (dal notaio)</a:t>
                      </a:r>
                      <a:endParaRPr lang="it-IT" sz="1600" b="0" i="0" u="none" strike="noStrike" dirty="0">
                        <a:solidFill>
                          <a:srgbClr val="00B0F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5872086"/>
                  </a:ext>
                </a:extLst>
              </a:tr>
              <a:tr h="562708">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rgbClr val="00B0F0"/>
                          </a:solidFill>
                          <a:effectLst/>
                          <a:latin typeface="FIGC - Azzurri" panose="00000500000000000000" pitchFamily="50" charset="0"/>
                        </a:rPr>
                        <a:t>in forma di atto pubblico (dal notaio)</a:t>
                      </a:r>
                      <a:endParaRPr lang="it-IT" sz="1600" b="0" i="0" u="none" strike="noStrike" dirty="0">
                        <a:solidFill>
                          <a:srgbClr val="00B0F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732043"/>
                  </a:ext>
                </a:extLst>
              </a:tr>
              <a:tr h="572118">
                <a:tc>
                  <a:txBody>
                    <a:bodyPr/>
                    <a:lstStyle/>
                    <a:p>
                      <a:pPr algn="ctr" fontAlgn="b"/>
                      <a:r>
                        <a:rPr lang="it-IT" sz="1600" u="none" strike="noStrike" dirty="0">
                          <a:effectLst/>
                          <a:latin typeface="FIGC - Azzurri" panose="00000500000000000000" pitchFamily="50" charset="0"/>
                        </a:rPr>
                        <a:t>Elenco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551320"/>
                  </a:ext>
                </a:extLst>
              </a:tr>
              <a:tr h="460061">
                <a:tc>
                  <a:txBody>
                    <a:bodyPr/>
                    <a:lstStyle/>
                    <a:p>
                      <a:pPr algn="ctr" fontAlgn="b"/>
                      <a:r>
                        <a:rPr lang="it-IT" sz="1600" u="none" strike="noStrike" dirty="0">
                          <a:effectLst/>
                          <a:latin typeface="FIGC - Azzurri" panose="00000500000000000000" pitchFamily="50" charset="0"/>
                        </a:rPr>
                        <a:t>Dichiarazione di disponibilità di un idoneo campo da giuoco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6711242"/>
                  </a:ext>
                </a:extLst>
              </a:tr>
              <a:tr h="579116">
                <a:tc>
                  <a:txBody>
                    <a:bodyPr/>
                    <a:lstStyle/>
                    <a:p>
                      <a:pPr algn="ctr" fontAlgn="b"/>
                      <a:r>
                        <a:rPr lang="it-IT" sz="1600" u="none" strike="noStrike" dirty="0">
                          <a:effectLst/>
                          <a:latin typeface="FIGC - Azzurri" panose="00000500000000000000" pitchFamily="50" charset="0"/>
                        </a:rPr>
                        <a:t>Ricevuta di pagamento della tassa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724796"/>
                  </a:ext>
                </a:extLst>
              </a:tr>
              <a:tr h="6848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Autocertificazione NOIF 22 bis dell’organigramma (Direttivo + Dirigenti)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0848926"/>
                  </a:ext>
                </a:extLst>
              </a:tr>
              <a:tr h="6848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Certificato attribuzione Codice Fiscale rilasciato dall’Agenzia delle Entrate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636819"/>
                  </a:ext>
                </a:extLst>
              </a:tr>
            </a:tbl>
          </a:graphicData>
        </a:graphic>
      </p:graphicFrame>
      <p:sp>
        <p:nvSpPr>
          <p:cNvPr id="8" name="Ovale 7"/>
          <p:cNvSpPr/>
          <p:nvPr/>
        </p:nvSpPr>
        <p:spPr>
          <a:xfrm>
            <a:off x="160748" y="1076478"/>
            <a:ext cx="464854" cy="35094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5" name="Ovale 4">
            <a:extLst>
              <a:ext uri="{FF2B5EF4-FFF2-40B4-BE49-F238E27FC236}">
                <a16:creationId xmlns:a16="http://schemas.microsoft.com/office/drawing/2014/main" id="{10DC80C6-746F-9413-C1D7-4D36BCEB696E}"/>
              </a:ext>
            </a:extLst>
          </p:cNvPr>
          <p:cNvSpPr/>
          <p:nvPr/>
        </p:nvSpPr>
        <p:spPr>
          <a:xfrm>
            <a:off x="8455830" y="1076478"/>
            <a:ext cx="464854" cy="35094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
        <p:nvSpPr>
          <p:cNvPr id="11" name="Ovale 10">
            <a:extLst>
              <a:ext uri="{FF2B5EF4-FFF2-40B4-BE49-F238E27FC236}">
                <a16:creationId xmlns:a16="http://schemas.microsoft.com/office/drawing/2014/main" id="{FDE5732A-A157-AEC9-EB01-1B3D085707BF}"/>
              </a:ext>
            </a:extLst>
          </p:cNvPr>
          <p:cNvSpPr/>
          <p:nvPr/>
        </p:nvSpPr>
        <p:spPr>
          <a:xfrm>
            <a:off x="4770228" y="1076479"/>
            <a:ext cx="464854" cy="35094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Tree>
    <p:extLst>
      <p:ext uri="{BB962C8B-B14F-4D97-AF65-F5344CB8AC3E}">
        <p14:creationId xmlns:p14="http://schemas.microsoft.com/office/powerpoint/2010/main" val="3796839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32047" y="273870"/>
            <a:ext cx="9873672" cy="830997"/>
          </a:xfrm>
          <a:prstGeom prst="rect">
            <a:avLst/>
          </a:prstGeom>
          <a:noFill/>
        </p:spPr>
        <p:txBody>
          <a:bodyPr wrap="square" rtlCol="0">
            <a:spAutoFit/>
          </a:bodyPr>
          <a:lstStyle/>
          <a:p>
            <a:pPr algn="ctr"/>
            <a:r>
              <a:rPr lang="it-IT" sz="2800" b="1" dirty="0">
                <a:latin typeface="FIGC - Azzurri" panose="00000500000000000000" pitchFamily="50" charset="0"/>
              </a:rPr>
              <a:t>AFFILIAZIONI</a:t>
            </a:r>
          </a:p>
          <a:p>
            <a:pPr algn="ctr"/>
            <a:r>
              <a:rPr lang="it-IT" sz="2000" b="1" dirty="0">
                <a:latin typeface="FIGC - Azzurri" panose="00000500000000000000" pitchFamily="50" charset="0"/>
              </a:rPr>
              <a:t>INCOMPATIBILITÀ DIRIGENTI SPORTIVI</a:t>
            </a:r>
          </a:p>
        </p:txBody>
      </p:sp>
      <p:sp>
        <p:nvSpPr>
          <p:cNvPr id="11" name="CasellaDiTesto 10">
            <a:extLst>
              <a:ext uri="{FF2B5EF4-FFF2-40B4-BE49-F238E27FC236}">
                <a16:creationId xmlns:a16="http://schemas.microsoft.com/office/drawing/2014/main" id="{63A9621D-025D-4235-9308-C2CC9E0F4973}"/>
              </a:ext>
            </a:extLst>
          </p:cNvPr>
          <p:cNvSpPr txBox="1"/>
          <p:nvPr/>
        </p:nvSpPr>
        <p:spPr>
          <a:xfrm>
            <a:off x="424660" y="1725617"/>
            <a:ext cx="9785154" cy="892552"/>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Nessuna Società </a:t>
            </a:r>
            <a:r>
              <a:rPr lang="it-IT" dirty="0">
                <a:solidFill>
                  <a:srgbClr val="FF0000"/>
                </a:solidFill>
                <a:latin typeface="FIGC - Azzurri" panose="00000500000000000000" pitchFamily="50" charset="0"/>
                <a:ea typeface="Times New Roman" panose="02020603050405020304" pitchFamily="18" charset="0"/>
              </a:rPr>
              <a:t>partecipante a campionati della LND </a:t>
            </a:r>
            <a:r>
              <a:rPr lang="it-IT" dirty="0">
                <a:solidFill>
                  <a:prstClr val="black"/>
                </a:solidFill>
                <a:latin typeface="FIGC - Azzurri" panose="00000500000000000000" pitchFamily="50" charset="0"/>
                <a:ea typeface="Times New Roman" panose="02020603050405020304" pitchFamily="18" charset="0"/>
              </a:rPr>
              <a:t>può avere soci, amministratori o dirigenti in comune</a:t>
            </a:r>
            <a:r>
              <a:rPr lang="it-IT" sz="1500" dirty="0">
                <a:solidFill>
                  <a:prstClr val="black"/>
                </a:solidFill>
                <a:latin typeface="FIGC - Azzurri" panose="00000500000000000000" pitchFamily="50" charset="0"/>
                <a:ea typeface="Times New Roman" panose="02020603050405020304" pitchFamily="18" charset="0"/>
              </a:rPr>
              <a:t>. </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5" name="CasellaDiTesto 14">
            <a:extLst>
              <a:ext uri="{FF2B5EF4-FFF2-40B4-BE49-F238E27FC236}">
                <a16:creationId xmlns:a16="http://schemas.microsoft.com/office/drawing/2014/main" id="{63A9621D-025D-4235-9308-C2CC9E0F4973}"/>
              </a:ext>
            </a:extLst>
          </p:cNvPr>
          <p:cNvSpPr txBox="1"/>
          <p:nvPr/>
        </p:nvSpPr>
        <p:spPr>
          <a:xfrm>
            <a:off x="360574" y="3435606"/>
            <a:ext cx="11302223" cy="1954381"/>
          </a:xfrm>
          <a:prstGeom prst="rect">
            <a:avLst/>
          </a:prstGeom>
          <a:noFill/>
        </p:spPr>
        <p:txBody>
          <a:bodyPr wrap="square" rtlCol="0">
            <a:spAutoFit/>
          </a:bodyPr>
          <a:lstStyle/>
          <a:p>
            <a:pPr algn="just"/>
            <a:r>
              <a:rPr lang="it-IT" dirty="0">
                <a:latin typeface="FIGC - Azzurri" panose="00000500000000000000" pitchFamily="50" charset="0"/>
                <a:ea typeface="Times New Roman" panose="02020603050405020304" pitchFamily="18" charset="0"/>
              </a:rPr>
              <a:t>Sono qualificati come </a:t>
            </a:r>
            <a:r>
              <a:rPr lang="it-IT" dirty="0">
                <a:solidFill>
                  <a:srgbClr val="FF0000"/>
                </a:solidFill>
                <a:latin typeface="FIGC - Azzurri" panose="00000500000000000000" pitchFamily="50" charset="0"/>
                <a:ea typeface="Times New Roman" panose="02020603050405020304" pitchFamily="18" charset="0"/>
              </a:rPr>
              <a:t>dirigenti</a:t>
            </a:r>
            <a:r>
              <a:rPr lang="it-IT" dirty="0">
                <a:latin typeface="FIGC - Azzurri" panose="00000500000000000000" pitchFamily="50" charset="0"/>
                <a:ea typeface="Times New Roman" panose="02020603050405020304" pitchFamily="18" charset="0"/>
              </a:rPr>
              <a:t> delle Società gli </a:t>
            </a:r>
            <a:r>
              <a:rPr lang="it-IT" dirty="0">
                <a:solidFill>
                  <a:srgbClr val="FF0000"/>
                </a:solidFill>
                <a:latin typeface="FIGC - Azzurri" panose="00000500000000000000" pitchFamily="50" charset="0"/>
                <a:ea typeface="Times New Roman" panose="02020603050405020304" pitchFamily="18" charset="0"/>
              </a:rPr>
              <a:t>amministratori</a:t>
            </a:r>
            <a:r>
              <a:rPr lang="it-IT" dirty="0">
                <a:latin typeface="FIGC - Azzurri" panose="00000500000000000000" pitchFamily="50" charset="0"/>
                <a:ea typeface="Times New Roman" panose="02020603050405020304" pitchFamily="18" charset="0"/>
              </a:rPr>
              <a:t> e tutti i </a:t>
            </a:r>
            <a:r>
              <a:rPr lang="it-IT" dirty="0">
                <a:solidFill>
                  <a:srgbClr val="FF0000"/>
                </a:solidFill>
                <a:latin typeface="FIGC - Azzurri" panose="00000500000000000000" pitchFamily="50" charset="0"/>
                <a:ea typeface="Times New Roman" panose="02020603050405020304" pitchFamily="18" charset="0"/>
              </a:rPr>
              <a:t>soci</a:t>
            </a:r>
            <a:r>
              <a:rPr lang="it-IT" dirty="0">
                <a:latin typeface="FIGC - Azzurri" panose="00000500000000000000" pitchFamily="50" charset="0"/>
                <a:ea typeface="Times New Roman" panose="02020603050405020304" pitchFamily="18" charset="0"/>
              </a:rPr>
              <a:t> che abbiano comunque </a:t>
            </a:r>
            <a:r>
              <a:rPr lang="it-IT" dirty="0">
                <a:solidFill>
                  <a:srgbClr val="FF0000"/>
                </a:solidFill>
                <a:latin typeface="FIGC - Azzurri" panose="00000500000000000000" pitchFamily="50" charset="0"/>
                <a:ea typeface="Times New Roman" panose="02020603050405020304" pitchFamily="18" charset="0"/>
              </a:rPr>
              <a:t>responsabilità e rapporti </a:t>
            </a:r>
            <a:r>
              <a:rPr lang="it-IT" dirty="0">
                <a:latin typeface="FIGC - Azzurri" panose="00000500000000000000" pitchFamily="50" charset="0"/>
                <a:ea typeface="Times New Roman" panose="02020603050405020304" pitchFamily="18" charset="0"/>
              </a:rPr>
              <a:t>nell’ambito dell’attività sportiva organizzata dalla F.I.G.C. </a:t>
            </a:r>
            <a:r>
              <a:rPr lang="it-IT" dirty="0">
                <a:solidFill>
                  <a:srgbClr val="FF0000"/>
                </a:solidFill>
                <a:latin typeface="FIGC - Azzurri" panose="00000500000000000000" pitchFamily="50" charset="0"/>
                <a:ea typeface="Times New Roman" panose="02020603050405020304" pitchFamily="18" charset="0"/>
              </a:rPr>
              <a:t>Non possono </a:t>
            </a:r>
            <a:r>
              <a:rPr lang="it-IT" dirty="0">
                <a:solidFill>
                  <a:prstClr val="black"/>
                </a:solidFill>
                <a:latin typeface="FIGC - Azzurri" panose="00000500000000000000" pitchFamily="50" charset="0"/>
                <a:ea typeface="Times New Roman" panose="02020603050405020304" pitchFamily="18" charset="0"/>
              </a:rPr>
              <a:t>essere dirigenti gli amministratori che siano o siano stati </a:t>
            </a:r>
            <a:r>
              <a:rPr lang="it-IT" dirty="0">
                <a:solidFill>
                  <a:srgbClr val="FF0000"/>
                </a:solidFill>
                <a:latin typeface="FIGC - Azzurri" panose="00000500000000000000" pitchFamily="50" charset="0"/>
                <a:ea typeface="Times New Roman" panose="02020603050405020304" pitchFamily="18" charset="0"/>
              </a:rPr>
              <a:t>componenti di organo direttivo </a:t>
            </a:r>
            <a:r>
              <a:rPr lang="it-IT" dirty="0">
                <a:solidFill>
                  <a:prstClr val="black"/>
                </a:solidFill>
                <a:latin typeface="FIGC - Azzurri" panose="00000500000000000000" pitchFamily="50" charset="0"/>
                <a:ea typeface="Times New Roman" panose="02020603050405020304" pitchFamily="18" charset="0"/>
              </a:rPr>
              <a:t>di Società cui sia stata </a:t>
            </a:r>
            <a:r>
              <a:rPr lang="it-IT" dirty="0">
                <a:solidFill>
                  <a:srgbClr val="FF0000"/>
                </a:solidFill>
                <a:latin typeface="FIGC - Azzurri" panose="00000500000000000000" pitchFamily="50" charset="0"/>
                <a:ea typeface="Times New Roman" panose="02020603050405020304" pitchFamily="18" charset="0"/>
              </a:rPr>
              <a:t>revocata l’affiliazione</a:t>
            </a:r>
            <a:r>
              <a:rPr lang="it-IT" dirty="0">
                <a:solidFill>
                  <a:prstClr val="black"/>
                </a:solidFill>
                <a:latin typeface="FIGC - Azzurri" panose="00000500000000000000" pitchFamily="50" charset="0"/>
                <a:ea typeface="Times New Roman" panose="02020603050405020304" pitchFamily="18" charset="0"/>
              </a:rPr>
              <a:t>. I dirigenti delle Società non possono assumere la qualifica di dirigente o di collaboratore in </a:t>
            </a:r>
            <a:r>
              <a:rPr lang="it-IT" dirty="0">
                <a:solidFill>
                  <a:srgbClr val="FF0000"/>
                </a:solidFill>
                <a:latin typeface="FIGC - Azzurri" panose="00000500000000000000" pitchFamily="50" charset="0"/>
                <a:ea typeface="Times New Roman" panose="02020603050405020304" pitchFamily="18" charset="0"/>
              </a:rPr>
              <a:t>altra Società associata nella stessa Lega </a:t>
            </a:r>
            <a:r>
              <a:rPr lang="it-IT" dirty="0">
                <a:latin typeface="FIGC - Azzurri" panose="00000500000000000000" pitchFamily="50" charset="0"/>
                <a:ea typeface="Times New Roman" panose="02020603050405020304" pitchFamily="18" charset="0"/>
              </a:rPr>
              <a:t>o</a:t>
            </a:r>
            <a:r>
              <a:rPr lang="it-IT" dirty="0">
                <a:solidFill>
                  <a:srgbClr val="FF0000"/>
                </a:solidFill>
                <a:latin typeface="FIGC - Azzurri" panose="00000500000000000000" pitchFamily="50" charset="0"/>
                <a:ea typeface="Times New Roman" panose="02020603050405020304" pitchFamily="18" charset="0"/>
              </a:rPr>
              <a:t> nella stessa Divisione </a:t>
            </a:r>
            <a:r>
              <a:rPr lang="it-IT" dirty="0">
                <a:solidFill>
                  <a:prstClr val="black"/>
                </a:solidFill>
                <a:latin typeface="FIGC - Azzurri" panose="00000500000000000000" pitchFamily="50" charset="0"/>
                <a:ea typeface="Times New Roman" panose="02020603050405020304" pitchFamily="18" charset="0"/>
              </a:rPr>
              <a:t>o che svolga </a:t>
            </a:r>
            <a:r>
              <a:rPr lang="it-IT" dirty="0">
                <a:solidFill>
                  <a:srgbClr val="FF0000"/>
                </a:solidFill>
                <a:latin typeface="FIGC - Azzurri" panose="00000500000000000000" pitchFamily="50" charset="0"/>
                <a:ea typeface="Times New Roman" panose="02020603050405020304" pitchFamily="18" charset="0"/>
              </a:rPr>
              <a:t>esclusivamente attività S.G.S</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6" name="CasellaDiTesto 15">
            <a:extLst>
              <a:ext uri="{FF2B5EF4-FFF2-40B4-BE49-F238E27FC236}">
                <a16:creationId xmlns:a16="http://schemas.microsoft.com/office/drawing/2014/main" id="{63A9621D-025D-4235-9308-C2CC9E0F4973}"/>
              </a:ext>
            </a:extLst>
          </p:cNvPr>
          <p:cNvSpPr txBox="1"/>
          <p:nvPr/>
        </p:nvSpPr>
        <p:spPr>
          <a:xfrm>
            <a:off x="1713159" y="4948908"/>
            <a:ext cx="8111448" cy="646331"/>
          </a:xfrm>
          <a:prstGeom prst="rect">
            <a:avLst/>
          </a:prstGeom>
          <a:noFill/>
        </p:spPr>
        <p:txBody>
          <a:bodyPr wrap="square" rtlCol="0">
            <a:spAutoFit/>
          </a:bodyPr>
          <a:lstStyle/>
          <a:p>
            <a:pPr algn="just"/>
            <a:r>
              <a:rPr lang="it-IT" u="sng" dirty="0">
                <a:solidFill>
                  <a:prstClr val="black"/>
                </a:solidFill>
                <a:latin typeface="FIGC - Azzurri" panose="00000500000000000000" pitchFamily="50" charset="0"/>
                <a:ea typeface="Times New Roman" panose="02020603050405020304" pitchFamily="18" charset="0"/>
              </a:rPr>
              <a:t>Durante l’analisi delle domande di affiliazione, verificare attentamente eventuali incompatibilità relative all’organigramma societario.</a:t>
            </a:r>
          </a:p>
        </p:txBody>
      </p:sp>
      <p:sp>
        <p:nvSpPr>
          <p:cNvPr id="10" name="CasellaDiTesto 9">
            <a:extLst>
              <a:ext uri="{FF2B5EF4-FFF2-40B4-BE49-F238E27FC236}">
                <a16:creationId xmlns:a16="http://schemas.microsoft.com/office/drawing/2014/main" id="{13708D13-4AAF-4929-A790-2AA0E9192B9A}"/>
              </a:ext>
            </a:extLst>
          </p:cNvPr>
          <p:cNvSpPr txBox="1"/>
          <p:nvPr/>
        </p:nvSpPr>
        <p:spPr>
          <a:xfrm>
            <a:off x="433286" y="1114207"/>
            <a:ext cx="3798347" cy="400110"/>
          </a:xfrm>
          <a:prstGeom prst="rect">
            <a:avLst/>
          </a:prstGeom>
          <a:solidFill>
            <a:schemeClr val="bg1"/>
          </a:solidFill>
          <a:ln w="28575">
            <a:solidFill>
              <a:srgbClr val="FF0000"/>
            </a:solidFill>
          </a:ln>
        </p:spPr>
        <p:txBody>
          <a:bodyPr wrap="square" rtlCol="0">
            <a:spAutoFit/>
          </a:bodyPr>
          <a:lstStyle/>
          <a:p>
            <a:pPr lvl="0">
              <a:defRPr/>
            </a:pPr>
            <a:r>
              <a:rPr lang="it-IT" sz="2000" b="1" kern="0" dirty="0">
                <a:solidFill>
                  <a:prstClr val="black"/>
                </a:solidFill>
                <a:latin typeface="FIGC - Azzurri" panose="00000500000000000000" pitchFamily="50" charset="0"/>
              </a:rPr>
              <a:t>Art. 7, comma 9, statuto F.I.G.C</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12" name="CasellaDiTesto 11">
            <a:extLst>
              <a:ext uri="{FF2B5EF4-FFF2-40B4-BE49-F238E27FC236}">
                <a16:creationId xmlns:a16="http://schemas.microsoft.com/office/drawing/2014/main" id="{13708D13-4AAF-4929-A790-2AA0E9192B9A}"/>
              </a:ext>
            </a:extLst>
          </p:cNvPr>
          <p:cNvSpPr txBox="1"/>
          <p:nvPr/>
        </p:nvSpPr>
        <p:spPr>
          <a:xfrm>
            <a:off x="398781" y="2670293"/>
            <a:ext cx="3798347" cy="400110"/>
          </a:xfrm>
          <a:prstGeom prst="rect">
            <a:avLst/>
          </a:prstGeom>
          <a:solidFill>
            <a:schemeClr val="bg1"/>
          </a:solidFill>
          <a:ln w="28575">
            <a:solidFill>
              <a:srgbClr val="FF0000"/>
            </a:solidFill>
          </a:ln>
        </p:spPr>
        <p:txBody>
          <a:bodyPr wrap="square" rtlCol="0">
            <a:spAutoFit/>
          </a:bodyPr>
          <a:lstStyle/>
          <a:p>
            <a:pPr lvl="0">
              <a:defRPr/>
            </a:pPr>
            <a:r>
              <a:rPr lang="it-IT" sz="2000" b="1" kern="0" dirty="0">
                <a:solidFill>
                  <a:prstClr val="black"/>
                </a:solidFill>
                <a:latin typeface="FIGC - Azzurri" panose="00000500000000000000" pitchFamily="50" charset="0"/>
              </a:rPr>
              <a:t>Art. 21, commi 1, 2 e 4, N.O.I.F.</a:t>
            </a:r>
            <a:endParaRPr lang="it-IT" b="1" kern="0" dirty="0">
              <a:solidFill>
                <a:prstClr val="black"/>
              </a:solidFill>
              <a:latin typeface="FIGC - Azzurri" panose="00000500000000000000" pitchFamily="50" charset="0"/>
            </a:endParaRPr>
          </a:p>
        </p:txBody>
      </p:sp>
    </p:spTree>
    <p:extLst>
      <p:ext uri="{BB962C8B-B14F-4D97-AF65-F5344CB8AC3E}">
        <p14:creationId xmlns:p14="http://schemas.microsoft.com/office/powerpoint/2010/main" val="188522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276</TotalTime>
  <Words>5651</Words>
  <Application>Microsoft Office PowerPoint</Application>
  <PresentationFormat>Widescreen</PresentationFormat>
  <Paragraphs>452</Paragraphs>
  <Slides>34</Slides>
  <Notes>33</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34</vt:i4>
      </vt:variant>
    </vt:vector>
  </HeadingPairs>
  <TitlesOfParts>
    <vt:vector size="42" baseType="lpstr">
      <vt:lpstr>Arial</vt:lpstr>
      <vt:lpstr>Calibri</vt:lpstr>
      <vt:lpstr>Calibri Light</vt:lpstr>
      <vt:lpstr>FIGC - Azzurri</vt:lpstr>
      <vt:lpstr>FIGC - Azzurri Light</vt:lpstr>
      <vt:lpstr>Trebuchet MS</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Zappacosta</dc:creator>
  <cp:lastModifiedBy>Graziano</cp:lastModifiedBy>
  <cp:revision>264</cp:revision>
  <dcterms:created xsi:type="dcterms:W3CDTF">2021-10-13T10:12:14Z</dcterms:created>
  <dcterms:modified xsi:type="dcterms:W3CDTF">2024-06-13T16:42:53Z</dcterms:modified>
</cp:coreProperties>
</file>